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comment1.xml" ContentType="application/vnd.openxmlformats-officedocument.presentationml.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3"/>
  </p:notesMasterIdLst>
  <p:sldIdLst>
    <p:sldId id="318" r:id="rId2"/>
    <p:sldId id="328" r:id="rId3"/>
    <p:sldId id="329" r:id="rId4"/>
    <p:sldId id="330" r:id="rId5"/>
    <p:sldId id="331" r:id="rId6"/>
    <p:sldId id="258" r:id="rId7"/>
    <p:sldId id="281" r:id="rId8"/>
    <p:sldId id="311" r:id="rId9"/>
    <p:sldId id="312" r:id="rId10"/>
    <p:sldId id="321" r:id="rId11"/>
    <p:sldId id="332" r:id="rId12"/>
    <p:sldId id="282" r:id="rId13"/>
    <p:sldId id="313" r:id="rId14"/>
    <p:sldId id="304" r:id="rId15"/>
    <p:sldId id="320" r:id="rId16"/>
    <p:sldId id="305" r:id="rId17"/>
    <p:sldId id="319" r:id="rId18"/>
    <p:sldId id="307" r:id="rId19"/>
    <p:sldId id="333" r:id="rId20"/>
    <p:sldId id="324" r:id="rId21"/>
    <p:sldId id="286" r:id="rId22"/>
  </p:sldIdLst>
  <p:sldSz cx="9144000" cy="5143500" type="screen16x9"/>
  <p:notesSz cx="6858000" cy="9144000"/>
  <p:embeddedFontLst>
    <p:embeddedFont>
      <p:font typeface="Lato" panose="020B0604020202020204" charset="0"/>
      <p:regular r:id="rId24"/>
      <p:bold r:id="rId25"/>
      <p:italic r:id="rId26"/>
      <p:boldItalic r:id="rId27"/>
    </p:embeddedFont>
    <p:embeddedFont>
      <p:font typeface="Proxima Nova"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ryl Lederle" initials="CL" lastIdx="7" clrIdx="0">
    <p:extLst>
      <p:ext uri="{19B8F6BF-5375-455C-9EA6-DF929625EA0E}">
        <p15:presenceInfo xmlns:p15="http://schemas.microsoft.com/office/powerpoint/2012/main" userId="S-1-5-21-1935655697-583907252-682003330-1775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59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1591" autoAdjust="0"/>
  </p:normalViewPr>
  <p:slideViewPr>
    <p:cSldViewPr snapToGrid="0">
      <p:cViewPr varScale="1">
        <p:scale>
          <a:sx n="82" d="100"/>
          <a:sy n="82" d="100"/>
        </p:scale>
        <p:origin x="462"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2-11T11:26:08.350" idx="7">
    <p:pos x="10" y="10"/>
    <p:text>Will Lauren do a live web demo here?</p:text>
    <p:extLst>
      <p:ext uri="{C676402C-5697-4E1C-873F-D02D1690AC5C}">
        <p15:threadingInfo xmlns:p15="http://schemas.microsoft.com/office/powerpoint/2012/main" timeZoneBias="30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3.png>
</file>

<file path=ppt/media/image4.png>
</file>

<file path=ppt/media/image5.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i="1" dirty="0" smtClean="0"/>
              <a:t>Pull up this slide while your participants are arriving. </a:t>
            </a:r>
            <a:r>
              <a:rPr lang="en-US" i="1" baseline="0" dirty="0" smtClean="0"/>
              <a:t> If you’re focusing on a specific person or campaign, you could add an image of them here.</a:t>
            </a:r>
          </a:p>
        </p:txBody>
      </p:sp>
    </p:spTree>
    <p:extLst>
      <p:ext uri="{BB962C8B-B14F-4D97-AF65-F5344CB8AC3E}">
        <p14:creationId xmlns:p14="http://schemas.microsoft.com/office/powerpoint/2010/main" val="3940190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i="1" dirty="0" smtClean="0"/>
              <a:t>This</a:t>
            </a:r>
            <a:r>
              <a:rPr lang="en-US" i="1" baseline="0" dirty="0" smtClean="0"/>
              <a:t> is a good time to talk about the topic of your transcribe-a-thon if there is one.  Here is an example slide for Mary Church Terrell.  You can transition to your topic from the concept of searchable/accessible text by talking about what information might be surfaced through its transcription.</a:t>
            </a:r>
            <a:endParaRPr lang="en-US" i="1" dirty="0"/>
          </a:p>
        </p:txBody>
      </p:sp>
    </p:spTree>
    <p:extLst>
      <p:ext uri="{BB962C8B-B14F-4D97-AF65-F5344CB8AC3E}">
        <p14:creationId xmlns:p14="http://schemas.microsoft.com/office/powerpoint/2010/main" val="3100703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7988" y="698500"/>
            <a:ext cx="6194425" cy="3484563"/>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So how does it work?  The process is illustrated on the By </a:t>
            </a:r>
            <a:r>
              <a:rPr lang="en-US" baseline="0" dirty="0"/>
              <a:t>the People </a:t>
            </a:r>
            <a:r>
              <a:rPr lang="en-US" baseline="0" dirty="0" smtClean="0"/>
              <a:t>homepage, which you can find at crowd.loc.gov</a:t>
            </a:r>
            <a:r>
              <a:rPr lang="en-US" baseline="0" dirty="0"/>
              <a:t>. </a:t>
            </a: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By </a:t>
            </a:r>
            <a:r>
              <a:rPr lang="en-US" baseline="0" dirty="0"/>
              <a:t>the People volunteers can transcribe, review and tag images of handwritten and printed materials in LOC collections. </a:t>
            </a:r>
            <a:r>
              <a:rPr lang="en-US" sz="1100" b="0" i="0" u="none" strike="noStrike" cap="none" baseline="0" dirty="0" smtClean="0">
                <a:solidFill>
                  <a:srgbClr val="000000"/>
                </a:solidFill>
                <a:effectLst/>
                <a:latin typeface="Arial"/>
                <a:cs typeface="Arial"/>
                <a:sym typeface="Arial"/>
              </a:rPr>
              <a:t>T</a:t>
            </a:r>
            <a:r>
              <a:rPr lang="en-US" sz="1100" b="0" i="0" u="none" strike="noStrike" cap="none" dirty="0" smtClean="0">
                <a:solidFill>
                  <a:srgbClr val="000000"/>
                </a:solidFill>
                <a:effectLst/>
                <a:latin typeface="Arial"/>
                <a:ea typeface="Arial"/>
                <a:cs typeface="Arial"/>
                <a:sym typeface="Arial"/>
              </a:rPr>
              <a:t>ranscriptions are created and reviewed by volunteers.</a:t>
            </a:r>
            <a:r>
              <a:rPr lang="en-US" sz="1100" b="0" i="0" u="none" strike="noStrike" cap="none" baseline="0" dirty="0" smtClean="0">
                <a:solidFill>
                  <a:srgbClr val="000000"/>
                </a:solidFill>
                <a:effectLst/>
                <a:latin typeface="Arial"/>
                <a:ea typeface="Arial"/>
                <a:cs typeface="Arial"/>
                <a:sym typeface="Arial"/>
              </a:rPr>
              <a:t> </a:t>
            </a:r>
            <a:r>
              <a:rPr lang="en-US" b="1" baseline="0" dirty="0" smtClean="0"/>
              <a:t>Anyone</a:t>
            </a:r>
            <a:r>
              <a:rPr lang="en-US" baseline="0" dirty="0" smtClean="0"/>
              <a:t> </a:t>
            </a:r>
            <a:r>
              <a:rPr lang="en-US" baseline="0" dirty="0"/>
              <a:t>can transcribe without creating an account. </a:t>
            </a:r>
            <a:r>
              <a:rPr lang="en-US" b="1" baseline="0" dirty="0"/>
              <a:t>Only registered volunteers </a:t>
            </a:r>
            <a:r>
              <a:rPr lang="en-US" baseline="0" dirty="0"/>
              <a:t>can review other people’s transcriptions or add tags. </a:t>
            </a:r>
            <a:r>
              <a:rPr lang="en-US" baseline="0" dirty="0" smtClean="0"/>
              <a:t>C</a:t>
            </a:r>
            <a:r>
              <a:rPr lang="en-US" sz="1100" b="0" i="0" u="none" strike="noStrike" cap="none" dirty="0" smtClean="0">
                <a:solidFill>
                  <a:srgbClr val="000000"/>
                </a:solidFill>
                <a:effectLst/>
                <a:latin typeface="Arial"/>
                <a:ea typeface="Arial"/>
                <a:cs typeface="Arial"/>
                <a:sym typeface="Arial"/>
              </a:rPr>
              <a:t>ompleting a page requires at</a:t>
            </a:r>
            <a:r>
              <a:rPr lang="en-US" sz="1100" b="0" i="0" u="none" strike="noStrike" cap="none" baseline="0" dirty="0" smtClean="0">
                <a:solidFill>
                  <a:srgbClr val="000000"/>
                </a:solidFill>
                <a:effectLst/>
                <a:latin typeface="Arial"/>
                <a:ea typeface="Arial"/>
                <a:cs typeface="Arial"/>
                <a:sym typeface="Arial"/>
              </a:rPr>
              <a:t> least 2</a:t>
            </a:r>
            <a:r>
              <a:rPr lang="en-US" sz="1100" b="0" i="0" u="none" strike="noStrike" cap="none" dirty="0" smtClean="0">
                <a:solidFill>
                  <a:srgbClr val="000000"/>
                </a:solidFill>
                <a:effectLst/>
                <a:latin typeface="Arial"/>
                <a:ea typeface="Arial"/>
                <a:cs typeface="Arial"/>
                <a:sym typeface="Arial"/>
              </a:rPr>
              <a:t> volunteers</a:t>
            </a:r>
            <a:r>
              <a:rPr lang="en-US" sz="1100" b="0" i="0" u="none" strike="noStrike" cap="none" baseline="0" dirty="0" smtClean="0">
                <a:solidFill>
                  <a:srgbClr val="000000"/>
                </a:solidFill>
                <a:effectLst/>
                <a:latin typeface="Arial"/>
                <a:ea typeface="Arial"/>
                <a:cs typeface="Arial"/>
                <a:sym typeface="Arial"/>
              </a:rPr>
              <a:t> --</a:t>
            </a:r>
            <a:r>
              <a:rPr lang="en-US" sz="1100" b="0" i="0" u="none" strike="noStrike" cap="none" dirty="0" smtClean="0">
                <a:solidFill>
                  <a:srgbClr val="000000"/>
                </a:solidFill>
                <a:effectLst/>
                <a:latin typeface="Arial"/>
                <a:ea typeface="Arial"/>
                <a:cs typeface="Arial"/>
                <a:sym typeface="Arial"/>
              </a:rPr>
              <a:t> transcribe</a:t>
            </a:r>
            <a:r>
              <a:rPr lang="en-US" sz="1100" b="0" i="0" u="none" strike="noStrike" cap="none" baseline="0" dirty="0" smtClean="0">
                <a:solidFill>
                  <a:srgbClr val="000000"/>
                </a:solidFill>
                <a:effectLst/>
                <a:latin typeface="Arial"/>
                <a:ea typeface="Arial"/>
                <a:cs typeface="Arial"/>
                <a:sym typeface="Arial"/>
              </a:rPr>
              <a:t> something and then another volunteer must review it. If it looks good, they mark it complete; if they find an error, they can correct it and submit it for another round of volunteer review.  </a:t>
            </a:r>
            <a:r>
              <a:rPr lang="en-US" sz="1100" b="0" i="0" u="none" strike="noStrike" cap="none" baseline="0" dirty="0" smtClean="0">
                <a:solidFill>
                  <a:srgbClr val="000000"/>
                </a:solidFill>
                <a:effectLst/>
                <a:latin typeface="Arial"/>
                <a:cs typeface="Arial"/>
                <a:sym typeface="Arial"/>
              </a:rPr>
              <a:t>We want everyone to feel welcome to give it a try and do their best.  The safety net of review allows you to give it a go, make mistakes, and learn from them!</a:t>
            </a: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4E6ED94F-3687-3F47-B7B5-E7CA632C7A5F}" type="slidenum">
              <a:rPr lang="en-US" smtClean="0"/>
              <a:t>11</a:t>
            </a:fld>
            <a:endParaRPr lang="en-US"/>
          </a:p>
        </p:txBody>
      </p:sp>
    </p:spTree>
    <p:extLst>
      <p:ext uri="{BB962C8B-B14F-4D97-AF65-F5344CB8AC3E}">
        <p14:creationId xmlns:p14="http://schemas.microsoft.com/office/powerpoint/2010/main" val="10021303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lvl="0" indent="0">
              <a:buNone/>
            </a:pPr>
            <a:r>
              <a:rPr lang="en-US" i="1" dirty="0" smtClean="0"/>
              <a:t>Do a demonstration of how to navigate and contribute to the site.  The image above</a:t>
            </a:r>
            <a:r>
              <a:rPr lang="en-US" i="1" baseline="0" dirty="0" smtClean="0"/>
              <a:t> is hyperlinked.  Important functionality to show</a:t>
            </a:r>
            <a:endParaRPr lang="en-US" i="1" dirty="0" smtClean="0"/>
          </a:p>
          <a:p>
            <a:pPr lvl="0"/>
            <a:r>
              <a:rPr lang="en-US" dirty="0" smtClean="0"/>
              <a:t>Finding something to work on:</a:t>
            </a:r>
          </a:p>
          <a:p>
            <a:pPr lvl="1"/>
            <a:r>
              <a:rPr lang="en-US" sz="1100" b="0" i="0" u="none" strike="noStrike" cap="none" dirty="0" smtClean="0">
                <a:solidFill>
                  <a:srgbClr val="000000"/>
                </a:solidFill>
                <a:effectLst/>
                <a:latin typeface="Arial"/>
                <a:ea typeface="Arial"/>
                <a:cs typeface="Arial"/>
                <a:sym typeface="Arial"/>
              </a:rPr>
              <a:t>Jump into activity from the </a:t>
            </a:r>
            <a:r>
              <a:rPr lang="en-US" sz="1100" b="0" i="0" u="none" strike="noStrike" cap="none" dirty="0" err="1" smtClean="0">
                <a:solidFill>
                  <a:srgbClr val="000000"/>
                </a:solidFill>
                <a:effectLst/>
                <a:latin typeface="Arial"/>
                <a:ea typeface="Arial"/>
                <a:cs typeface="Arial"/>
                <a:sym typeface="Arial"/>
              </a:rPr>
              <a:t>hompage</a:t>
            </a:r>
            <a:endParaRPr lang="en-US" sz="1100" b="0" i="0" u="none" strike="noStrike" cap="none" dirty="0" smtClean="0">
              <a:solidFill>
                <a:srgbClr val="000000"/>
              </a:solidFill>
              <a:effectLst/>
              <a:latin typeface="Arial"/>
              <a:ea typeface="Arial"/>
              <a:cs typeface="Arial"/>
              <a:sym typeface="Arial"/>
            </a:endParaRPr>
          </a:p>
          <a:p>
            <a:pPr lvl="1"/>
            <a:r>
              <a:rPr lang="en-US" sz="1100" b="0" i="0" u="none" strike="noStrike" cap="none" dirty="0" smtClean="0">
                <a:solidFill>
                  <a:srgbClr val="000000"/>
                </a:solidFill>
                <a:effectLst/>
                <a:latin typeface="Arial"/>
                <a:ea typeface="Arial"/>
                <a:cs typeface="Arial"/>
                <a:sym typeface="Arial"/>
              </a:rPr>
              <a:t>Or</a:t>
            </a:r>
            <a:r>
              <a:rPr lang="en-US" sz="1100" b="0" i="0" u="none" strike="noStrike" cap="none" baseline="0" dirty="0" smtClean="0">
                <a:solidFill>
                  <a:srgbClr val="000000"/>
                </a:solidFill>
                <a:effectLst/>
                <a:latin typeface="Arial"/>
                <a:ea typeface="Arial"/>
                <a:cs typeface="Arial"/>
                <a:sym typeface="Arial"/>
              </a:rPr>
              <a:t> choose something to work on by drilling down through </a:t>
            </a:r>
            <a:r>
              <a:rPr lang="en-US" sz="1100" b="0" i="0" u="none" strike="noStrike" cap="none" dirty="0" smtClean="0">
                <a:solidFill>
                  <a:srgbClr val="000000"/>
                </a:solidFill>
                <a:effectLst/>
                <a:latin typeface="Arial"/>
                <a:ea typeface="Arial"/>
                <a:cs typeface="Arial"/>
                <a:sym typeface="Arial"/>
              </a:rPr>
              <a:t>Campaigns</a:t>
            </a:r>
          </a:p>
          <a:p>
            <a:pPr lvl="2"/>
            <a:r>
              <a:rPr lang="en-US" sz="1100" b="0" i="0" u="none" strike="noStrike" cap="none" dirty="0" smtClean="0">
                <a:solidFill>
                  <a:srgbClr val="000000"/>
                </a:solidFill>
                <a:effectLst/>
                <a:latin typeface="Arial"/>
                <a:ea typeface="Arial"/>
                <a:cs typeface="Arial"/>
                <a:sym typeface="Arial"/>
              </a:rPr>
              <a:t>What are the current campaigns available?</a:t>
            </a:r>
          </a:p>
          <a:p>
            <a:pPr lvl="1"/>
            <a:r>
              <a:rPr lang="en-US" sz="1100" b="0" i="0" u="none" strike="noStrike" cap="none" dirty="0" smtClean="0">
                <a:solidFill>
                  <a:srgbClr val="000000"/>
                </a:solidFill>
                <a:effectLst/>
                <a:latin typeface="Arial"/>
                <a:ea typeface="Arial"/>
                <a:cs typeface="Arial"/>
                <a:sym typeface="Arial"/>
              </a:rPr>
              <a:t>Filter to find items</a:t>
            </a:r>
            <a:r>
              <a:rPr lang="en-US" sz="1100" b="0" i="0" u="none" strike="noStrike" cap="none" baseline="0" dirty="0" smtClean="0">
                <a:solidFill>
                  <a:srgbClr val="000000"/>
                </a:solidFill>
                <a:effectLst/>
                <a:latin typeface="Arial"/>
                <a:ea typeface="Arial"/>
                <a:cs typeface="Arial"/>
                <a:sym typeface="Arial"/>
              </a:rPr>
              <a:t> not yet started, in progress, or in need of review</a:t>
            </a:r>
            <a:r>
              <a:rPr lang="en-US" sz="1100" b="0" i="0" u="none" strike="noStrike" cap="none" dirty="0" smtClean="0">
                <a:solidFill>
                  <a:srgbClr val="000000"/>
                </a:solidFill>
                <a:effectLst/>
                <a:latin typeface="Arial"/>
                <a:ea typeface="Arial"/>
                <a:cs typeface="Arial"/>
                <a:sym typeface="Arial"/>
              </a:rPr>
              <a:t> </a:t>
            </a:r>
          </a:p>
          <a:p>
            <a:pPr lvl="0"/>
            <a:r>
              <a:rPr lang="en-US" sz="1100" b="0" i="0" u="none" strike="noStrike" cap="none" dirty="0" smtClean="0">
                <a:solidFill>
                  <a:srgbClr val="000000"/>
                </a:solidFill>
                <a:effectLst/>
                <a:latin typeface="Arial"/>
                <a:ea typeface="Arial"/>
                <a:cs typeface="Arial"/>
                <a:sym typeface="Arial"/>
              </a:rPr>
              <a:t>Transcription interface</a:t>
            </a:r>
          </a:p>
          <a:p>
            <a:pPr lvl="1"/>
            <a:r>
              <a:rPr lang="en-US" sz="1100" b="0" i="0" u="none" strike="noStrike" cap="none" dirty="0" smtClean="0">
                <a:solidFill>
                  <a:srgbClr val="000000"/>
                </a:solidFill>
                <a:effectLst/>
                <a:latin typeface="Arial"/>
                <a:ea typeface="Arial"/>
                <a:cs typeface="Arial"/>
                <a:sym typeface="Arial"/>
              </a:rPr>
              <a:t>Where to find quick tips</a:t>
            </a:r>
            <a:r>
              <a:rPr lang="en-US" sz="1100" b="0" i="0" u="none" strike="noStrike" cap="none" baseline="0" dirty="0" smtClean="0">
                <a:solidFill>
                  <a:srgbClr val="000000"/>
                </a:solidFill>
                <a:effectLst/>
                <a:latin typeface="Arial"/>
                <a:ea typeface="Arial"/>
                <a:cs typeface="Arial"/>
                <a:sym typeface="Arial"/>
              </a:rPr>
              <a:t> or navigate to the help center for full instructions</a:t>
            </a:r>
          </a:p>
          <a:p>
            <a:pPr lvl="1"/>
            <a:r>
              <a:rPr lang="en-US" sz="1100" b="0" i="0" u="none" strike="noStrike" cap="none" baseline="0" dirty="0" smtClean="0">
                <a:solidFill>
                  <a:srgbClr val="000000"/>
                </a:solidFill>
                <a:effectLst/>
                <a:latin typeface="Arial"/>
                <a:ea typeface="Arial"/>
                <a:cs typeface="Arial"/>
                <a:sym typeface="Arial"/>
              </a:rPr>
              <a:t>How to save and submit a transcription</a:t>
            </a:r>
          </a:p>
          <a:p>
            <a:pPr lvl="1"/>
            <a:r>
              <a:rPr lang="en-US" sz="1100" b="0" i="0" u="none" strike="noStrike" cap="none" baseline="0" dirty="0" smtClean="0">
                <a:solidFill>
                  <a:srgbClr val="000000"/>
                </a:solidFill>
                <a:effectLst/>
                <a:latin typeface="Arial"/>
                <a:ea typeface="Arial"/>
                <a:cs typeface="Arial"/>
                <a:sym typeface="Arial"/>
              </a:rPr>
              <a:t>How to review an item – either by accepting as complete or making edits</a:t>
            </a:r>
            <a:endParaRPr lang="en-US" sz="1100" b="0" i="0" u="none" strike="noStrike" cap="none" dirty="0" smtClean="0">
              <a:solidFill>
                <a:srgbClr val="000000"/>
              </a:solidFill>
              <a:effectLst/>
              <a:latin typeface="Arial"/>
              <a:ea typeface="Arial"/>
              <a:cs typeface="Arial"/>
              <a:sym typeface="Arial"/>
            </a:endParaRPr>
          </a:p>
          <a:p>
            <a:pPr lvl="0"/>
            <a:r>
              <a:rPr lang="en-US" sz="1100" b="0" i="0" u="none" strike="noStrike" cap="none" dirty="0" smtClean="0">
                <a:solidFill>
                  <a:srgbClr val="000000"/>
                </a:solidFill>
                <a:effectLst/>
                <a:latin typeface="Arial"/>
                <a:ea typeface="Arial"/>
                <a:cs typeface="Arial"/>
                <a:sym typeface="Arial"/>
              </a:rPr>
              <a:t>Where</a:t>
            </a:r>
            <a:r>
              <a:rPr lang="en-US" sz="1100" b="0" i="0" u="none" strike="noStrike" cap="none" baseline="0" dirty="0" smtClean="0">
                <a:solidFill>
                  <a:srgbClr val="000000"/>
                </a:solidFill>
                <a:effectLst/>
                <a:latin typeface="Arial"/>
                <a:ea typeface="Arial"/>
                <a:cs typeface="Arial"/>
                <a:sym typeface="Arial"/>
              </a:rPr>
              <a:t> to register or log in</a:t>
            </a:r>
            <a:endParaRPr lang="en-US" sz="1100" b="0" i="0" u="none" strike="noStrike" cap="none" dirty="0" smtClean="0">
              <a:solidFill>
                <a:srgbClr val="000000"/>
              </a:solidFill>
              <a:effectLst/>
              <a:latin typeface="Arial"/>
              <a:ea typeface="Arial"/>
              <a:cs typeface="Arial"/>
              <a:sym typeface="Arial"/>
            </a:endParaRPr>
          </a:p>
          <a:p>
            <a:pPr lvl="0"/>
            <a:r>
              <a:rPr lang="en-US" sz="1100" b="0" i="0" u="none" strike="noStrike" cap="none" dirty="0" smtClean="0">
                <a:solidFill>
                  <a:srgbClr val="000000"/>
                </a:solidFill>
                <a:effectLst/>
                <a:latin typeface="Arial"/>
                <a:ea typeface="Arial"/>
                <a:cs typeface="Arial"/>
                <a:sym typeface="Arial"/>
              </a:rPr>
              <a:t>Profile page</a:t>
            </a:r>
          </a:p>
          <a:p>
            <a:pPr lvl="0"/>
            <a:r>
              <a:rPr lang="en-US" sz="1100" b="0" i="0" u="none" strike="noStrike" cap="none" dirty="0" smtClean="0">
                <a:solidFill>
                  <a:srgbClr val="000000"/>
                </a:solidFill>
                <a:effectLst/>
                <a:latin typeface="Arial"/>
                <a:ea typeface="Arial"/>
                <a:cs typeface="Arial"/>
                <a:sym typeface="Arial"/>
              </a:rPr>
              <a:t>Help Center</a:t>
            </a:r>
          </a:p>
          <a:p>
            <a:pPr lvl="0"/>
            <a:r>
              <a:rPr lang="en-US" sz="1100" b="0" i="0" u="none" strike="noStrike" cap="none" dirty="0" smtClean="0">
                <a:solidFill>
                  <a:srgbClr val="000000"/>
                </a:solidFill>
                <a:effectLst/>
                <a:latin typeface="Arial"/>
                <a:ea typeface="Arial"/>
                <a:cs typeface="Arial"/>
                <a:sym typeface="Arial"/>
              </a:rPr>
              <a:t>Discuss</a:t>
            </a:r>
            <a:r>
              <a:rPr lang="en-US" sz="1100" b="0" i="0" u="none" strike="noStrike" cap="none" baseline="0" dirty="0" smtClean="0">
                <a:solidFill>
                  <a:srgbClr val="000000"/>
                </a:solidFill>
                <a:effectLst/>
                <a:latin typeface="Arial"/>
                <a:ea typeface="Arial"/>
                <a:cs typeface="Arial"/>
                <a:sym typeface="Arial"/>
              </a:rPr>
              <a:t> – navigation to History Hub</a:t>
            </a:r>
            <a:endParaRPr lang="en-US" dirty="0" smtClean="0"/>
          </a:p>
          <a:p>
            <a:pPr marL="139700" indent="0">
              <a:buNone/>
            </a:pPr>
            <a:endParaRPr lang="en-US" dirty="0"/>
          </a:p>
        </p:txBody>
      </p:sp>
    </p:spTree>
    <p:extLst>
      <p:ext uri="{BB962C8B-B14F-4D97-AF65-F5344CB8AC3E}">
        <p14:creationId xmlns:p14="http://schemas.microsoft.com/office/powerpoint/2010/main" val="29019601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dirty="0" smtClean="0"/>
              <a:t>Now we are quickly</a:t>
            </a:r>
            <a:r>
              <a:rPr lang="en-US" baseline="0" dirty="0" smtClean="0"/>
              <a:t> going to go over instructions for how to type transcriptions for By the People.</a:t>
            </a:r>
          </a:p>
          <a:p>
            <a:pPr marL="139700" indent="0">
              <a:buNone/>
            </a:pPr>
            <a:endParaRPr lang="en-US" baseline="0" dirty="0" smtClean="0"/>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smtClean="0"/>
              <a:t>Search is our primary goal and that is particularly useful to keep in mind as you encounter questions about how and what on the page should be captured in a transcription.</a:t>
            </a:r>
          </a:p>
          <a:p>
            <a:pPr marL="139700" indent="0">
              <a:buNone/>
            </a:pPr>
            <a:endParaRPr lang="en-US" dirty="0" smtClean="0"/>
          </a:p>
          <a:p>
            <a:pPr marL="139700" indent="0">
              <a:buNone/>
            </a:pPr>
            <a:r>
              <a:rPr lang="en-US" dirty="0" smtClean="0"/>
              <a:t>You can</a:t>
            </a:r>
            <a:r>
              <a:rPr lang="en-US" baseline="0" dirty="0" smtClean="0"/>
              <a:t> view detailed instructions for transcription, review, and tagging at any time by clicking Help in the top right of any page.  The site tries to give clear guidance for the most common issues you’ll encounter in the text. However, we can’t cover everything.  For further guidance, you can also search the discussion forum, History Hub (available from any page as “Discuss”), where Community Managers weigh in on additional user questions.  However, there will always be gray areas where you will have to navigate using your best judgement. That’s ok! You’re in a safe space to ask questions and work together to find solutions. The review process also means that you aren’t making choices in a vacuum.  You may mess up occasionally, but your fellow volunteers are there to make corrections as needed.</a:t>
            </a:r>
          </a:p>
          <a:p>
            <a:pPr marL="139700" indent="0">
              <a:buNone/>
            </a:pPr>
            <a:endParaRPr lang="en-US" baseline="0" dirty="0" smtClean="0"/>
          </a:p>
          <a:p>
            <a:pPr marL="139700" indent="0">
              <a:buNone/>
            </a:pPr>
            <a:endParaRPr lang="en-US" dirty="0"/>
          </a:p>
        </p:txBody>
      </p:sp>
    </p:spTree>
    <p:extLst>
      <p:ext uri="{BB962C8B-B14F-4D97-AF65-F5344CB8AC3E}">
        <p14:creationId xmlns:p14="http://schemas.microsoft.com/office/powerpoint/2010/main" val="14407680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492069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smtClean="0"/>
              <a:t>Tagging is an experimental feature.</a:t>
            </a:r>
            <a:r>
              <a:rPr lang="en-US" baseline="0" dirty="0" smtClean="0"/>
              <a:t>  Currently, By the People team does not have a way to return tags to loc.gov for search – though it hopes to eventually.  So think of tagging as a tool to help other volunteers understand and navigate pages within the site.  </a:t>
            </a:r>
          </a:p>
          <a:p>
            <a:pPr marL="139700" indent="0">
              <a:buNone/>
            </a:pPr>
            <a:endParaRPr lang="en-US" baseline="0" dirty="0" smtClean="0"/>
          </a:p>
          <a:p>
            <a:pPr marL="139700" indent="0">
              <a:buNone/>
            </a:pPr>
            <a:r>
              <a:rPr lang="en-US" baseline="0" dirty="0" smtClean="0"/>
              <a:t>Tag for search – what terms would you search for as a By the People user?  It can also be used to add additional context, such as full names, correct spellings of terms misspelled in the original document, or information about the document such as the language it’s in or unique features like photos or illustrations</a:t>
            </a:r>
            <a:endParaRPr lang="en-US" dirty="0"/>
          </a:p>
        </p:txBody>
      </p:sp>
    </p:spTree>
    <p:extLst>
      <p:ext uri="{BB962C8B-B14F-4D97-AF65-F5344CB8AC3E}">
        <p14:creationId xmlns:p14="http://schemas.microsoft.com/office/powerpoint/2010/main" val="313448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smtClean="0"/>
              <a:t>Time to try it out!  </a:t>
            </a:r>
          </a:p>
          <a:p>
            <a:pPr marL="139700" indent="0">
              <a:buNone/>
            </a:pPr>
            <a:endParaRPr lang="en-US" dirty="0" smtClean="0"/>
          </a:p>
          <a:p>
            <a:pPr marL="139700" indent="0">
              <a:buNone/>
            </a:pPr>
            <a:r>
              <a:rPr lang="en-US" i="1" dirty="0" smtClean="0"/>
              <a:t>Check</a:t>
            </a:r>
            <a:r>
              <a:rPr lang="en-US" i="1" baseline="0" dirty="0" smtClean="0"/>
              <a:t> out our Transcribe-a-thon instructions for ideas of large and small group activities to try out before having the participants strike out on their own.</a:t>
            </a:r>
            <a:endParaRPr lang="en-US" i="1" dirty="0"/>
          </a:p>
        </p:txBody>
      </p:sp>
    </p:spTree>
    <p:extLst>
      <p:ext uri="{BB962C8B-B14F-4D97-AF65-F5344CB8AC3E}">
        <p14:creationId xmlns:p14="http://schemas.microsoft.com/office/powerpoint/2010/main" val="29946164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19834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c6f80d1ff_0_0:notes"/>
          <p:cNvSpPr>
            <a:spLocks noGrp="1" noRot="1" noChangeAspect="1"/>
          </p:cNvSpPr>
          <p:nvPr>
            <p:ph type="sldImg" idx="2"/>
          </p:nvPr>
        </p:nvSpPr>
        <p:spPr>
          <a:xfrm>
            <a:off x="407988" y="698500"/>
            <a:ext cx="6194425" cy="3484563"/>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80d1ff_0_0:notes"/>
          <p:cNvSpPr txBox="1">
            <a:spLocks noGrp="1"/>
          </p:cNvSpPr>
          <p:nvPr>
            <p:ph type="body" idx="1"/>
          </p:nvPr>
        </p:nvSpPr>
        <p:spPr>
          <a:xfrm>
            <a:off x="701040" y="4415790"/>
            <a:ext cx="5608320" cy="41833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1" smtClean="0"/>
              <a:t>You</a:t>
            </a:r>
            <a:r>
              <a:rPr lang="en-US" i="1" baseline="0" smtClean="0"/>
              <a:t> can a</a:t>
            </a:r>
            <a:r>
              <a:rPr lang="en-US" i="1" smtClean="0"/>
              <a:t>dd </a:t>
            </a:r>
            <a:r>
              <a:rPr lang="en-US" i="1" dirty="0" smtClean="0"/>
              <a:t>the specific</a:t>
            </a:r>
            <a:r>
              <a:rPr lang="en-US" i="1" baseline="0" dirty="0" smtClean="0"/>
              <a:t> title of your event and name(s) of your presenters here</a:t>
            </a:r>
            <a:endParaRPr i="1" dirty="0"/>
          </a:p>
        </p:txBody>
      </p:sp>
    </p:spTree>
    <p:extLst>
      <p:ext uri="{BB962C8B-B14F-4D97-AF65-F5344CB8AC3E}">
        <p14:creationId xmlns:p14="http://schemas.microsoft.com/office/powerpoint/2010/main" val="4164080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7988" y="698500"/>
            <a:ext cx="6194425" cy="3484563"/>
          </a:xfrm>
        </p:spPr>
      </p:sp>
      <p:sp>
        <p:nvSpPr>
          <p:cNvPr id="3" name="Notes Placeholder 2"/>
          <p:cNvSpPr>
            <a:spLocks noGrp="1"/>
          </p:cNvSpPr>
          <p:nvPr>
            <p:ph type="body" idx="1"/>
          </p:nvPr>
        </p:nvSpPr>
        <p:spPr/>
        <p:txBody>
          <a:bodyPr/>
          <a:lstStyle/>
          <a:p>
            <a:pPr marL="139700" indent="0">
              <a:buNone/>
            </a:pPr>
            <a:r>
              <a:rPr lang="en-US" i="1" dirty="0" smtClean="0"/>
              <a:t>Introduce the event</a:t>
            </a:r>
            <a:r>
              <a:rPr lang="en-US" i="1" baseline="0" dirty="0" smtClean="0"/>
              <a:t> and what you’ll be doing.  This is a good time to find out </a:t>
            </a:r>
            <a:r>
              <a:rPr lang="en-US" sz="1100" b="0" i="1" u="none" strike="noStrike" cap="none" baseline="0" dirty="0" smtClean="0">
                <a:solidFill>
                  <a:srgbClr val="000000"/>
                </a:solidFill>
                <a:effectLst/>
                <a:latin typeface="Arial"/>
                <a:cs typeface="Arial"/>
                <a:sym typeface="Arial"/>
              </a:rPr>
              <a:t>h</a:t>
            </a:r>
            <a:r>
              <a:rPr lang="en-US" sz="1100" b="0" i="1" u="none" strike="noStrike" cap="none" dirty="0" smtClean="0">
                <a:solidFill>
                  <a:srgbClr val="000000"/>
                </a:solidFill>
                <a:effectLst/>
                <a:latin typeface="Arial"/>
                <a:ea typeface="Arial"/>
                <a:cs typeface="Arial"/>
                <a:sym typeface="Arial"/>
              </a:rPr>
              <a:t>ow many people have visited</a:t>
            </a:r>
            <a:r>
              <a:rPr lang="en-US" sz="1100" b="0" i="1" u="none" strike="noStrike" cap="none" baseline="0" dirty="0" smtClean="0">
                <a:solidFill>
                  <a:srgbClr val="000000"/>
                </a:solidFill>
                <a:effectLst/>
                <a:latin typeface="Arial"/>
                <a:ea typeface="Arial"/>
                <a:cs typeface="Arial"/>
                <a:sym typeface="Arial"/>
              </a:rPr>
              <a:t> or c</a:t>
            </a:r>
            <a:r>
              <a:rPr lang="en-US" sz="1100" b="0" i="1" u="none" strike="noStrike" cap="none" dirty="0" smtClean="0">
                <a:solidFill>
                  <a:srgbClr val="000000"/>
                </a:solidFill>
                <a:effectLst/>
                <a:latin typeface="Arial"/>
                <a:ea typeface="Arial"/>
                <a:cs typeface="Arial"/>
                <a:sym typeface="Arial"/>
              </a:rPr>
              <a:t>ontributed to the site?  More than 5?  20?</a:t>
            </a:r>
            <a:endParaRPr lang="en-US" i="1" dirty="0"/>
          </a:p>
        </p:txBody>
      </p:sp>
    </p:spTree>
    <p:extLst>
      <p:ext uri="{BB962C8B-B14F-4D97-AF65-F5344CB8AC3E}">
        <p14:creationId xmlns:p14="http://schemas.microsoft.com/office/powerpoint/2010/main" val="37223546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dirty="0"/>
          </a:p>
        </p:txBody>
      </p:sp>
    </p:spTree>
    <p:extLst>
      <p:ext uri="{BB962C8B-B14F-4D97-AF65-F5344CB8AC3E}">
        <p14:creationId xmlns:p14="http://schemas.microsoft.com/office/powerpoint/2010/main" val="41326698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f51cff0bc_1_0:notes"/>
          <p:cNvSpPr>
            <a:spLocks noGrp="1" noRot="1" noChangeAspect="1"/>
          </p:cNvSpPr>
          <p:nvPr>
            <p:ph type="sldImg" idx="2"/>
          </p:nvPr>
        </p:nvSpPr>
        <p:spPr>
          <a:xfrm>
            <a:off x="407988" y="698500"/>
            <a:ext cx="6194425" cy="3484563"/>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3f51cff0bc_1_0:notes"/>
          <p:cNvSpPr txBox="1">
            <a:spLocks noGrp="1"/>
          </p:cNvSpPr>
          <p:nvPr>
            <p:ph type="body" idx="1"/>
          </p:nvPr>
        </p:nvSpPr>
        <p:spPr>
          <a:xfrm>
            <a:off x="701040" y="4415790"/>
            <a:ext cx="5608320" cy="41833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749714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f51cff0bc_1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3f51cff0bc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aseline="0" dirty="0" smtClean="0"/>
              <a:t>If we could see crowdsourcing activity from space, it would look something like this. In the case of the Library of Congress, crowdsourcing enables people to become virtual volunteers. They enter into a two-way relationship with the Library in which they contribute their valuable time and knowledge to enhance Library collections, and in return learn new skills, such as how to read cursive or conduct online research, and experience a deeper relationship with Library staff and fellow volunteers.</a:t>
            </a:r>
            <a:endParaRPr lang="en-US" dirty="0" smtClean="0"/>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f51cff0b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3f51cff0b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b="0" dirty="0"/>
          </a:p>
        </p:txBody>
      </p:sp>
    </p:spTree>
    <p:extLst>
      <p:ext uri="{BB962C8B-B14F-4D97-AF65-F5344CB8AC3E}">
        <p14:creationId xmlns:p14="http://schemas.microsoft.com/office/powerpoint/2010/main" val="169606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f51cff0b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3f51cff0b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smtClean="0"/>
              <a:t>You can see this already in action with completed</a:t>
            </a:r>
            <a:r>
              <a:rPr lang="en-US" baseline="0" dirty="0" smtClean="0"/>
              <a:t> transcription pages from the Abraham Lincoln Papers which have been returned to loc.gov. This is the home page for the Lincoln Papers</a:t>
            </a:r>
            <a:r>
              <a:rPr lang="en-US" b="1" baseline="0" dirty="0" smtClean="0"/>
              <a:t>.  </a:t>
            </a:r>
            <a:r>
              <a:rPr lang="en-US" b="0" baseline="0" dirty="0" smtClean="0"/>
              <a:t>As part of this collection on the main Library of Congress digital collections website, transcriptions</a:t>
            </a:r>
            <a:r>
              <a:rPr lang="en-US" baseline="0" dirty="0" smtClean="0"/>
              <a:t> aid in discovery and access. Visitors to our website can now conduct word searches and surface previously ‘hidden’ treasures.  </a:t>
            </a:r>
            <a:endParaRPr lang="en-US" b="1" dirty="0"/>
          </a:p>
        </p:txBody>
      </p:sp>
    </p:spTree>
    <p:extLst>
      <p:ext uri="{BB962C8B-B14F-4D97-AF65-F5344CB8AC3E}">
        <p14:creationId xmlns:p14="http://schemas.microsoft.com/office/powerpoint/2010/main" val="407970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aseline="0" dirty="0" smtClean="0"/>
              <a:t>Such as this gem, which I found by searching the word “tornado.” In this letter Matthew Marsh boasts to his brother back in New England of life on the Illinois frontier, including tumultuous weather and his relationship with post master Abraham Lincoln “a very clever fellow and particular friend of mine” who conveniently leaves his office door open when he’s not around! This view shows you how the transcriptions display alongside the digitized items.  This screenshot is zoomed in to show the word “tornado”, which you can also see in the first line of typed text.  Without the transcription, a search of that word would not have found this document.</a:t>
            </a:r>
            <a:endParaRPr lang="en-US" dirty="0" smtClean="0"/>
          </a:p>
          <a:p>
            <a:endParaRPr lang="en-US" dirty="0"/>
          </a:p>
        </p:txBody>
      </p:sp>
    </p:spTree>
    <p:extLst>
      <p:ext uri="{BB962C8B-B14F-4D97-AF65-F5344CB8AC3E}">
        <p14:creationId xmlns:p14="http://schemas.microsoft.com/office/powerpoint/2010/main" val="2210861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rgbClr val="F059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rgbClr val="F059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0" name="Google Shape;50;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1" name="Google Shape;5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cxnSp>
        <p:nvCxnSpPr>
          <p:cNvPr id="10" name="Google Shape;10;p2"/>
          <p:cNvCxnSpPr/>
          <p:nvPr/>
        </p:nvCxnSpPr>
        <p:spPr>
          <a:xfrm rot="10800000" flipH="1">
            <a:off x="0" y="2990950"/>
            <a:ext cx="7048500" cy="7200"/>
          </a:xfrm>
          <a:prstGeom prst="straightConnector1">
            <a:avLst/>
          </a:prstGeom>
          <a:noFill/>
          <a:ln w="38100" cap="flat" cmpd="sng">
            <a:solidFill>
              <a:srgbClr val="000000"/>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023534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EB2EC8-B93B-4C9C-89F8-F6FFD11C10DF}" type="datetimeFigureOut">
              <a:rPr lang="en-US" smtClean="0"/>
              <a:t>4/3/2019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0C5CA9-306B-4647-B558-E480FDAB2820}" type="slidenum">
              <a:rPr lang="en-US" smtClean="0"/>
              <a:t>‹#›</a:t>
            </a:fld>
            <a:endParaRPr lang="en-US"/>
          </a:p>
        </p:txBody>
      </p:sp>
    </p:spTree>
    <p:extLst>
      <p:ext uri="{BB962C8B-B14F-4D97-AF65-F5344CB8AC3E}">
        <p14:creationId xmlns:p14="http://schemas.microsoft.com/office/powerpoint/2010/main" val="2914544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5" r:id="rId3"/>
    <p:sldLayoutId id="2147483656" r:id="rId4"/>
    <p:sldLayoutId id="2147483657" r:id="rId5"/>
    <p:sldLayoutId id="2147483671" r:id="rId6"/>
    <p:sldLayoutId id="2147483672"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hyperlink" Target="https://www.loc.gov/collections/mary-church-terrell-papers/about-this-collection/"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crowd.loc.gov/"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comments" Target="../comments/comment1.xml"/><Relationship Id="rId4" Type="http://schemas.openxmlformats.org/officeDocument/2006/relationships/image" Target="../media/image7.jp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www.loc.gov/collections/abraham-lincoln-papers/about-this-collection/"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p:txBody>
          <a:bodyPr/>
          <a:lstStyle/>
          <a:p>
            <a:pPr marL="114300" indent="0">
              <a:buNone/>
            </a:pPr>
            <a:r>
              <a:rPr lang="en-US" sz="3200" dirty="0"/>
              <a:t>We’ll get started soon!</a:t>
            </a:r>
            <a:br>
              <a:rPr lang="en-US" sz="3200" dirty="0"/>
            </a:br>
            <a:r>
              <a:rPr lang="en-US" sz="3200" dirty="0"/>
              <a:t/>
            </a:r>
            <a:br>
              <a:rPr lang="en-US" sz="3200" dirty="0"/>
            </a:br>
            <a:r>
              <a:rPr lang="en-US" sz="3200" dirty="0"/>
              <a:t>While you wait, pull up the site and try a </a:t>
            </a:r>
            <a:r>
              <a:rPr lang="en-US" sz="3200" dirty="0" smtClean="0"/>
              <a:t>transcription!</a:t>
            </a:r>
            <a:endParaRPr lang="en-US" sz="3200"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7962" r="18398"/>
          <a:stretch/>
        </p:blipFill>
        <p:spPr>
          <a:xfrm>
            <a:off x="0" y="1558655"/>
            <a:ext cx="4568545" cy="2026189"/>
          </a:xfrm>
          <a:prstGeom prst="rect">
            <a:avLst/>
          </a:prstGeom>
        </p:spPr>
      </p:pic>
    </p:spTree>
    <p:extLst>
      <p:ext uri="{BB962C8B-B14F-4D97-AF65-F5344CB8AC3E}">
        <p14:creationId xmlns:p14="http://schemas.microsoft.com/office/powerpoint/2010/main" val="6194502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mj-lt"/>
              </a:rPr>
              <a:t>Mary Church Terrell Papers</a:t>
            </a:r>
            <a:endParaRPr lang="en-US" b="1" dirty="0">
              <a:latin typeface="+mj-lt"/>
            </a:endParaRPr>
          </a:p>
        </p:txBody>
      </p:sp>
      <p:sp>
        <p:nvSpPr>
          <p:cNvPr id="3" name="Text Placeholder 2"/>
          <p:cNvSpPr>
            <a:spLocks noGrp="1"/>
          </p:cNvSpPr>
          <p:nvPr>
            <p:ph type="body" idx="1"/>
          </p:nvPr>
        </p:nvSpPr>
        <p:spPr/>
        <p:txBody>
          <a:bodyPr/>
          <a:lstStyle/>
          <a:p>
            <a:pPr>
              <a:spcAft>
                <a:spcPts val="600"/>
              </a:spcAft>
            </a:pPr>
            <a:r>
              <a:rPr lang="en-US" sz="1600" dirty="0" smtClean="0">
                <a:latin typeface="+mj-lt"/>
              </a:rPr>
              <a:t>Who was she? Educator</a:t>
            </a:r>
            <a:r>
              <a:rPr lang="en-US" sz="1600" dirty="0">
                <a:latin typeface="+mj-lt"/>
              </a:rPr>
              <a:t>, lecturer, suffragist, and civil rights </a:t>
            </a:r>
            <a:r>
              <a:rPr lang="en-US" sz="1600" dirty="0" smtClean="0">
                <a:latin typeface="+mj-lt"/>
              </a:rPr>
              <a:t>activist</a:t>
            </a:r>
          </a:p>
          <a:p>
            <a:pPr>
              <a:spcAft>
                <a:spcPts val="600"/>
              </a:spcAft>
            </a:pPr>
            <a:r>
              <a:rPr lang="en-US" sz="1600" dirty="0" smtClean="0">
                <a:latin typeface="+mj-lt"/>
              </a:rPr>
              <a:t>Papers include letters to and from Terrell, her diaries, speeches, writings, and more</a:t>
            </a:r>
          </a:p>
          <a:p>
            <a:pPr>
              <a:spcAft>
                <a:spcPts val="600"/>
              </a:spcAft>
            </a:pPr>
            <a:r>
              <a:rPr lang="en-US" sz="1600" dirty="0" smtClean="0">
                <a:latin typeface="+mj-lt"/>
              </a:rPr>
              <a:t>~13,000 documents digitized and published at loc.gov in 2018</a:t>
            </a:r>
          </a:p>
          <a:p>
            <a:pPr>
              <a:spcAft>
                <a:spcPts val="600"/>
              </a:spcAft>
            </a:pPr>
            <a:r>
              <a:rPr lang="en-US" sz="1600" dirty="0" smtClean="0">
                <a:latin typeface="+mj-lt"/>
              </a:rPr>
              <a:t>7,817 pages in By the People </a:t>
            </a:r>
          </a:p>
          <a:p>
            <a:pPr>
              <a:spcAft>
                <a:spcPts val="600"/>
              </a:spcAft>
            </a:pPr>
            <a:endParaRPr lang="en-US" sz="1600" dirty="0" smtClean="0">
              <a:latin typeface="+mj-lt"/>
            </a:endParaRPr>
          </a:p>
          <a:p>
            <a:pPr marL="139700" indent="0">
              <a:spcAft>
                <a:spcPts val="600"/>
              </a:spcAft>
              <a:buNone/>
            </a:pPr>
            <a:r>
              <a:rPr lang="en-US" sz="1200" i="1" dirty="0" smtClean="0">
                <a:latin typeface="+mj-lt"/>
              </a:rPr>
              <a:t>[</a:t>
            </a:r>
            <a:r>
              <a:rPr lang="en-US" sz="1200" i="1" dirty="0">
                <a:latin typeface="+mj-lt"/>
              </a:rPr>
              <a:t>Stock poster announcing a lecture to be given by Mrs. Mary Church Terrell, "1st Pres. of Natl. Assoc. of Colored Women" with an illus. of Mrs. Terrell (full, standing, facing right)]</a:t>
            </a:r>
          </a:p>
        </p:txBody>
      </p:sp>
      <p:sp>
        <p:nvSpPr>
          <p:cNvPr id="4" name="Text Placeholder 3"/>
          <p:cNvSpPr>
            <a:spLocks noGrp="1"/>
          </p:cNvSpPr>
          <p:nvPr>
            <p:ph type="body" idx="2"/>
          </p:nvPr>
        </p:nvSpPr>
        <p:spPr/>
        <p:txBody>
          <a:bodyPr/>
          <a:lstStyle/>
          <a:p>
            <a:endParaRPr lang="en-US" dirty="0"/>
          </a:p>
        </p:txBody>
      </p:sp>
      <p:pic>
        <p:nvPicPr>
          <p:cNvPr id="4098" name="Picture 2" descr="https://cdn.loc.gov/service/pnp/cph/3b00000/3b09000/3b09100/3b09118r.jpg">
            <a:hlinkClick r:id="rId3"/>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781" t="17041" r="4498" b="28329"/>
          <a:stretch/>
        </p:blipFill>
        <p:spPr bwMode="auto">
          <a:xfrm>
            <a:off x="5157575" y="119725"/>
            <a:ext cx="3867785" cy="4914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08163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491175" y="0"/>
            <a:ext cx="6043866" cy="5143500"/>
          </a:xfrm>
          <a:prstGeom prst="rect">
            <a:avLst/>
          </a:prstGeom>
        </p:spPr>
      </p:pic>
      <p:sp>
        <p:nvSpPr>
          <p:cNvPr id="2" name="Left Arrow 1"/>
          <p:cNvSpPr/>
          <p:nvPr/>
        </p:nvSpPr>
        <p:spPr>
          <a:xfrm rot="979024">
            <a:off x="1278891" y="3997177"/>
            <a:ext cx="834591" cy="477012"/>
          </a:xfrm>
          <a:prstGeom prst="leftArrow">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3" name="Left Brace 2"/>
          <p:cNvSpPr/>
          <p:nvPr/>
        </p:nvSpPr>
        <p:spPr>
          <a:xfrm rot="5400000">
            <a:off x="4907185" y="2417540"/>
            <a:ext cx="1025081" cy="1733550"/>
          </a:xfrm>
          <a:prstGeom prst="leftBrace">
            <a:avLst/>
          </a:prstGeom>
          <a:ln>
            <a:solidFill>
              <a:schemeClr val="tx2">
                <a:lumMod val="75000"/>
              </a:schemeClr>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sz="1050"/>
          </a:p>
        </p:txBody>
      </p:sp>
      <p:sp>
        <p:nvSpPr>
          <p:cNvPr id="5" name="Right Arrow 4"/>
          <p:cNvSpPr/>
          <p:nvPr/>
        </p:nvSpPr>
        <p:spPr>
          <a:xfrm>
            <a:off x="5399177" y="2576627"/>
            <a:ext cx="2457450" cy="496062"/>
          </a:xfrm>
          <a:prstGeom prst="rightArrow">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6" name="TextBox 5"/>
          <p:cNvSpPr txBox="1"/>
          <p:nvPr/>
        </p:nvSpPr>
        <p:spPr>
          <a:xfrm>
            <a:off x="93417" y="3589352"/>
            <a:ext cx="1602769" cy="646331"/>
          </a:xfrm>
          <a:prstGeom prst="rect">
            <a:avLst/>
          </a:prstGeom>
          <a:noFill/>
        </p:spPr>
        <p:txBody>
          <a:bodyPr wrap="square" rtlCol="0">
            <a:spAutoFit/>
          </a:bodyPr>
          <a:lstStyle/>
          <a:p>
            <a:r>
              <a:rPr lang="en-US" sz="1800" b="1" dirty="0">
                <a:solidFill>
                  <a:schemeClr val="accent2"/>
                </a:solidFill>
              </a:rPr>
              <a:t>Anonymous users</a:t>
            </a:r>
          </a:p>
        </p:txBody>
      </p:sp>
      <p:sp>
        <p:nvSpPr>
          <p:cNvPr id="7" name="TextBox 6"/>
          <p:cNvSpPr txBox="1"/>
          <p:nvPr/>
        </p:nvSpPr>
        <p:spPr>
          <a:xfrm>
            <a:off x="7797526" y="2501492"/>
            <a:ext cx="1377300" cy="646331"/>
          </a:xfrm>
          <a:prstGeom prst="rect">
            <a:avLst/>
          </a:prstGeom>
          <a:noFill/>
        </p:spPr>
        <p:txBody>
          <a:bodyPr wrap="none" rtlCol="0">
            <a:spAutoFit/>
          </a:bodyPr>
          <a:lstStyle/>
          <a:p>
            <a:r>
              <a:rPr lang="en-US" sz="1800" b="1" dirty="0">
                <a:solidFill>
                  <a:schemeClr val="accent2"/>
                </a:solidFill>
              </a:rPr>
              <a:t>Registered</a:t>
            </a:r>
          </a:p>
          <a:p>
            <a:r>
              <a:rPr lang="en-US" sz="1800" b="1" dirty="0">
                <a:solidFill>
                  <a:schemeClr val="accent2"/>
                </a:solidFill>
              </a:rPr>
              <a:t>users</a:t>
            </a:r>
          </a:p>
        </p:txBody>
      </p:sp>
      <p:sp>
        <p:nvSpPr>
          <p:cNvPr id="8" name="TextBox 7"/>
          <p:cNvSpPr txBox="1"/>
          <p:nvPr/>
        </p:nvSpPr>
        <p:spPr>
          <a:xfrm>
            <a:off x="3955863" y="104775"/>
            <a:ext cx="1646605" cy="369332"/>
          </a:xfrm>
          <a:prstGeom prst="rect">
            <a:avLst/>
          </a:prstGeom>
          <a:noFill/>
        </p:spPr>
        <p:txBody>
          <a:bodyPr wrap="none" rtlCol="0">
            <a:spAutoFit/>
          </a:bodyPr>
          <a:lstStyle/>
          <a:p>
            <a:r>
              <a:rPr lang="en-US" sz="1800" dirty="0">
                <a:solidFill>
                  <a:schemeClr val="bg1"/>
                </a:solidFill>
              </a:rPr>
              <a:t>Crowd.loc.gov</a:t>
            </a:r>
          </a:p>
        </p:txBody>
      </p:sp>
    </p:spTree>
    <p:extLst>
      <p:ext uri="{BB962C8B-B14F-4D97-AF65-F5344CB8AC3E}">
        <p14:creationId xmlns:p14="http://schemas.microsoft.com/office/powerpoint/2010/main" val="11195906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US"/>
          </a:p>
        </p:txBody>
      </p:sp>
      <p:pic>
        <p:nvPicPr>
          <p:cNvPr id="5" name="Picture 4">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42950"/>
            <a:ext cx="9144000" cy="3657600"/>
          </a:xfrm>
          <a:prstGeom prst="rect">
            <a:avLst/>
          </a:prstGeom>
        </p:spPr>
      </p:pic>
    </p:spTree>
    <p:extLst>
      <p:ext uri="{BB962C8B-B14F-4D97-AF65-F5344CB8AC3E}">
        <p14:creationId xmlns:p14="http://schemas.microsoft.com/office/powerpoint/2010/main" val="14980614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22948" y="1433"/>
            <a:ext cx="8433874" cy="5142067"/>
          </a:xfrm>
          <a:prstGeom prst="rect">
            <a:avLst/>
          </a:prstGeom>
        </p:spPr>
      </p:pic>
      <p:cxnSp>
        <p:nvCxnSpPr>
          <p:cNvPr id="7" name="Straight Arrow Connector 6"/>
          <p:cNvCxnSpPr/>
          <p:nvPr/>
        </p:nvCxnSpPr>
        <p:spPr>
          <a:xfrm flipV="1">
            <a:off x="7140633" y="817914"/>
            <a:ext cx="699714" cy="719941"/>
          </a:xfrm>
          <a:prstGeom prst="straightConnector1">
            <a:avLst/>
          </a:prstGeom>
          <a:ln w="104775">
            <a:solidFill>
              <a:srgbClr val="FF0000"/>
            </a:solidFill>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33804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316333"/>
            <a:ext cx="8520600" cy="572700"/>
          </a:xfrm>
        </p:spPr>
        <p:txBody>
          <a:bodyPr/>
          <a:lstStyle/>
          <a:p>
            <a:r>
              <a:rPr lang="en-US" sz="3600" b="1" dirty="0" smtClean="0">
                <a:solidFill>
                  <a:srgbClr val="FF0000"/>
                </a:solidFill>
                <a:latin typeface="+mj-lt"/>
              </a:rPr>
              <a:t>Transcription style guide</a:t>
            </a:r>
            <a:endParaRPr lang="en-US" sz="3600" b="1" dirty="0">
              <a:solidFill>
                <a:srgbClr val="FF0000"/>
              </a:solidFill>
              <a:latin typeface="+mj-l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175" y="1177728"/>
            <a:ext cx="3933825" cy="3486150"/>
          </a:xfrm>
          <a:prstGeom prst="rect">
            <a:avLst/>
          </a:prstGeom>
        </p:spPr>
      </p:pic>
      <p:pic>
        <p:nvPicPr>
          <p:cNvPr id="3074" name="Picture 2" descr="https://staff.loc.gov/wikis/download/attachments/37864566/image2019-2-19_12-37-9.png?version=1&amp;modificationDate=1550616016000&amp;api=v2"/>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4703722" y="3317905"/>
            <a:ext cx="3637197" cy="68160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032307" y="1429151"/>
            <a:ext cx="2980026" cy="738664"/>
          </a:xfrm>
          <a:prstGeom prst="rect">
            <a:avLst/>
          </a:prstGeom>
          <a:noFill/>
        </p:spPr>
        <p:txBody>
          <a:bodyPr wrap="square" rtlCol="0">
            <a:spAutoFit/>
          </a:bodyPr>
          <a:lstStyle/>
          <a:p>
            <a:r>
              <a:rPr lang="en-US" dirty="0" smtClean="0"/>
              <a:t>For misspellings of names or other significant “keywords” – use tags to add the correct term to the item.</a:t>
            </a:r>
            <a:endParaRPr lang="en-US" dirty="0"/>
          </a:p>
        </p:txBody>
      </p:sp>
    </p:spTree>
    <p:extLst>
      <p:ext uri="{BB962C8B-B14F-4D97-AF65-F5344CB8AC3E}">
        <p14:creationId xmlns:p14="http://schemas.microsoft.com/office/powerpoint/2010/main" val="5081275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700" y="1466157"/>
            <a:ext cx="3381375" cy="2743200"/>
          </a:xfrm>
          <a:prstGeom prst="rect">
            <a:avLst/>
          </a:prstGeom>
        </p:spPr>
      </p:pic>
      <p:pic>
        <p:nvPicPr>
          <p:cNvPr id="2050" name="Picture 2" descr="https://staff.loc.gov/wikis/download/thumbnails/37864566/image2019-2-19_12-42-28.png?version=1&amp;modificationDate=1550616016000&amp;api=v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6300" y="2456952"/>
            <a:ext cx="4112608" cy="755675"/>
          </a:xfrm>
          <a:prstGeom prst="rect">
            <a:avLst/>
          </a:prstGeom>
          <a:noFill/>
          <a:extLst>
            <a:ext uri="{909E8E84-426E-40DD-AFC4-6F175D3DCCD1}">
              <a14:hiddenFill xmlns:a14="http://schemas.microsoft.com/office/drawing/2010/main">
                <a:solidFill>
                  <a:srgbClr val="FFFFFF"/>
                </a:solidFill>
              </a14:hiddenFill>
            </a:ext>
          </a:extLst>
        </p:spPr>
      </p:pic>
      <p:sp>
        <p:nvSpPr>
          <p:cNvPr id="7" name="Title 6"/>
          <p:cNvSpPr>
            <a:spLocks noGrp="1"/>
          </p:cNvSpPr>
          <p:nvPr>
            <p:ph type="title"/>
          </p:nvPr>
        </p:nvSpPr>
        <p:spPr/>
        <p:txBody>
          <a:bodyPr/>
          <a:lstStyle/>
          <a:p>
            <a:endParaRPr lang="en-US"/>
          </a:p>
        </p:txBody>
      </p:sp>
      <p:sp>
        <p:nvSpPr>
          <p:cNvPr id="10" name="Title 1"/>
          <p:cNvSpPr txBox="1">
            <a:spLocks/>
          </p:cNvSpPr>
          <p:nvPr/>
        </p:nvSpPr>
        <p:spPr>
          <a:xfrm>
            <a:off x="311700" y="316333"/>
            <a:ext cx="8520600" cy="5727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sz="3600" b="1" smtClean="0">
                <a:solidFill>
                  <a:srgbClr val="FF0000"/>
                </a:solidFill>
                <a:latin typeface="+mj-lt"/>
              </a:rPr>
              <a:t>Transcription style guide</a:t>
            </a:r>
            <a:endParaRPr lang="en-US" sz="3600" b="1" dirty="0">
              <a:solidFill>
                <a:srgbClr val="FF0000"/>
              </a:solidFill>
              <a:latin typeface="+mj-lt"/>
            </a:endParaRPr>
          </a:p>
        </p:txBody>
      </p:sp>
    </p:spTree>
    <p:extLst>
      <p:ext uri="{BB962C8B-B14F-4D97-AF65-F5344CB8AC3E}">
        <p14:creationId xmlns:p14="http://schemas.microsoft.com/office/powerpoint/2010/main" val="17170411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357" y="854034"/>
            <a:ext cx="3781425" cy="4076700"/>
          </a:xfrm>
          <a:prstGeom prst="rect">
            <a:avLst/>
          </a:prstGeom>
        </p:spPr>
      </p:pic>
      <p:pic>
        <p:nvPicPr>
          <p:cNvPr id="1026" name="Picture 2" descr="https://staff.loc.gov/wikis/download/attachments/37864566/image2019-2-19_12-48-1.png?version=1&amp;modificationDate=1550616016000&amp;api=v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5782" y="1523732"/>
            <a:ext cx="4300207" cy="105754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staff.loc.gov/wikis/download/attachments/37864566/image2019-2-19_12-50-52.png?version=1&amp;modificationDate=1550616016000&amp;api=v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55782" y="3852089"/>
            <a:ext cx="2867025" cy="571501"/>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p:cNvSpPr>
            <a:spLocks noGrp="1"/>
          </p:cNvSpPr>
          <p:nvPr>
            <p:ph type="title"/>
          </p:nvPr>
        </p:nvSpPr>
        <p:spPr/>
        <p:txBody>
          <a:bodyPr/>
          <a:lstStyle/>
          <a:p>
            <a:endParaRPr lang="en-US"/>
          </a:p>
        </p:txBody>
      </p:sp>
      <p:sp>
        <p:nvSpPr>
          <p:cNvPr id="10" name="Title 1"/>
          <p:cNvSpPr txBox="1">
            <a:spLocks/>
          </p:cNvSpPr>
          <p:nvPr/>
        </p:nvSpPr>
        <p:spPr>
          <a:xfrm>
            <a:off x="311700" y="316333"/>
            <a:ext cx="8520600" cy="5727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sz="3600" b="1" smtClean="0">
                <a:solidFill>
                  <a:srgbClr val="FF0000"/>
                </a:solidFill>
                <a:latin typeface="+mj-lt"/>
              </a:rPr>
              <a:t>Transcription style guide</a:t>
            </a:r>
            <a:endParaRPr lang="en-US" sz="3600" b="1" dirty="0">
              <a:solidFill>
                <a:srgbClr val="FF0000"/>
              </a:solidFill>
              <a:latin typeface="+mj-lt"/>
            </a:endParaRPr>
          </a:p>
        </p:txBody>
      </p:sp>
    </p:spTree>
    <p:extLst>
      <p:ext uri="{BB962C8B-B14F-4D97-AF65-F5344CB8AC3E}">
        <p14:creationId xmlns:p14="http://schemas.microsoft.com/office/powerpoint/2010/main" val="23379218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700" y="922725"/>
            <a:ext cx="3629025" cy="3876675"/>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0742" y="283612"/>
            <a:ext cx="2506566" cy="4636423"/>
          </a:xfrm>
          <a:prstGeom prst="rect">
            <a:avLst/>
          </a:prstGeom>
        </p:spPr>
      </p:pic>
      <p:sp>
        <p:nvSpPr>
          <p:cNvPr id="5" name="Title 4"/>
          <p:cNvSpPr>
            <a:spLocks noGrp="1"/>
          </p:cNvSpPr>
          <p:nvPr>
            <p:ph type="title"/>
          </p:nvPr>
        </p:nvSpPr>
        <p:spPr/>
        <p:txBody>
          <a:bodyPr/>
          <a:lstStyle/>
          <a:p>
            <a:endParaRPr lang="en-US"/>
          </a:p>
        </p:txBody>
      </p:sp>
      <p:sp>
        <p:nvSpPr>
          <p:cNvPr id="7" name="Title 1"/>
          <p:cNvSpPr txBox="1">
            <a:spLocks/>
          </p:cNvSpPr>
          <p:nvPr/>
        </p:nvSpPr>
        <p:spPr>
          <a:xfrm>
            <a:off x="311700" y="316333"/>
            <a:ext cx="8520600" cy="5727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sz="3600" b="1" smtClean="0">
                <a:solidFill>
                  <a:srgbClr val="FF0000"/>
                </a:solidFill>
                <a:latin typeface="+mj-lt"/>
              </a:rPr>
              <a:t>Transcription style guide</a:t>
            </a:r>
            <a:endParaRPr lang="en-US" sz="3600" b="1" dirty="0">
              <a:solidFill>
                <a:srgbClr val="FF0000"/>
              </a:solidFill>
              <a:latin typeface="+mj-lt"/>
            </a:endParaRPr>
          </a:p>
        </p:txBody>
      </p:sp>
    </p:spTree>
    <p:extLst>
      <p:ext uri="{BB962C8B-B14F-4D97-AF65-F5344CB8AC3E}">
        <p14:creationId xmlns:p14="http://schemas.microsoft.com/office/powerpoint/2010/main" val="35552820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535" y="1214182"/>
            <a:ext cx="4702136" cy="2167292"/>
          </a:xfrm>
          <a:prstGeom prst="rect">
            <a:avLst/>
          </a:prstGeom>
        </p:spPr>
      </p:pic>
      <p:sp>
        <p:nvSpPr>
          <p:cNvPr id="4" name="Title 3"/>
          <p:cNvSpPr>
            <a:spLocks noGrp="1"/>
          </p:cNvSpPr>
          <p:nvPr>
            <p:ph type="title"/>
          </p:nvPr>
        </p:nvSpPr>
        <p:spPr/>
        <p:txBody>
          <a:bodyPr/>
          <a:lstStyle/>
          <a:p>
            <a:endParaRPr lang="en-US"/>
          </a:p>
        </p:txBody>
      </p:sp>
      <p:sp>
        <p:nvSpPr>
          <p:cNvPr id="5" name="Title 1"/>
          <p:cNvSpPr txBox="1">
            <a:spLocks/>
          </p:cNvSpPr>
          <p:nvPr/>
        </p:nvSpPr>
        <p:spPr>
          <a:xfrm>
            <a:off x="311700" y="316333"/>
            <a:ext cx="8520600" cy="5727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sz="3600" b="1" dirty="0" smtClean="0">
                <a:solidFill>
                  <a:srgbClr val="FF0000"/>
                </a:solidFill>
                <a:latin typeface="+mj-lt"/>
              </a:rPr>
              <a:t>Transcription style guide</a:t>
            </a:r>
            <a:endParaRPr lang="en-US" sz="3600" b="1" dirty="0">
              <a:solidFill>
                <a:srgbClr val="FF0000"/>
              </a:solidFill>
              <a:latin typeface="+mj-lt"/>
            </a:endParaRPr>
          </a:p>
        </p:txBody>
      </p:sp>
      <p:sp>
        <p:nvSpPr>
          <p:cNvPr id="6" name="TextBox 5"/>
          <p:cNvSpPr txBox="1"/>
          <p:nvPr/>
        </p:nvSpPr>
        <p:spPr>
          <a:xfrm>
            <a:off x="783535" y="3128727"/>
            <a:ext cx="2548062" cy="1323439"/>
          </a:xfrm>
          <a:prstGeom prst="rect">
            <a:avLst/>
          </a:prstGeom>
          <a:solidFill>
            <a:schemeClr val="bg1"/>
          </a:solidFill>
        </p:spPr>
        <p:txBody>
          <a:bodyPr wrap="square" rtlCol="0">
            <a:spAutoFit/>
          </a:bodyPr>
          <a:lstStyle/>
          <a:p>
            <a:r>
              <a:rPr lang="en-US" sz="2000" dirty="0" smtClean="0">
                <a:latin typeface="Times New Roman" panose="02020603050405020304" pitchFamily="18" charset="0"/>
                <a:cs typeface="Times New Roman" panose="02020603050405020304" pitchFamily="18" charset="0"/>
              </a:rPr>
              <a:t>Click “Nothing to transcribe” for blank pages and template printed pages</a:t>
            </a:r>
            <a:endParaRPr lang="en-US" sz="2000" dirty="0">
              <a:latin typeface="Times New Roman" panose="02020603050405020304" pitchFamily="18" charset="0"/>
              <a:cs typeface="Times New Roman" panose="02020603050405020304" pitchFamily="18" charset="0"/>
            </a:endParaRPr>
          </a:p>
        </p:txBody>
      </p:sp>
      <p:sp>
        <p:nvSpPr>
          <p:cNvPr id="8" name="Rectangle 7"/>
          <p:cNvSpPr/>
          <p:nvPr/>
        </p:nvSpPr>
        <p:spPr>
          <a:xfrm>
            <a:off x="3331597" y="1146417"/>
            <a:ext cx="2154074" cy="24475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2447" y="1146417"/>
            <a:ext cx="4806232" cy="3908439"/>
          </a:xfrm>
          <a:prstGeom prst="rect">
            <a:avLst/>
          </a:prstGeom>
        </p:spPr>
      </p:pic>
    </p:spTree>
    <p:extLst>
      <p:ext uri="{BB962C8B-B14F-4D97-AF65-F5344CB8AC3E}">
        <p14:creationId xmlns:p14="http://schemas.microsoft.com/office/powerpoint/2010/main" val="96095240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11700" y="316333"/>
            <a:ext cx="8520600" cy="572700"/>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sz="3600" b="1" dirty="0" smtClean="0">
                <a:solidFill>
                  <a:srgbClr val="FF0000"/>
                </a:solidFill>
                <a:latin typeface="+mj-lt"/>
              </a:rPr>
              <a:t>What about tags?</a:t>
            </a:r>
            <a:endParaRPr lang="en-US" sz="3600" b="1" dirty="0">
              <a:solidFill>
                <a:srgbClr val="FF0000"/>
              </a:solidFill>
              <a:latin typeface="+mj-lt"/>
            </a:endParaRPr>
          </a:p>
        </p:txBody>
      </p:sp>
      <p:sp>
        <p:nvSpPr>
          <p:cNvPr id="8" name="Rectangle 7"/>
          <p:cNvSpPr/>
          <p:nvPr/>
        </p:nvSpPr>
        <p:spPr>
          <a:xfrm>
            <a:off x="3331597" y="1146417"/>
            <a:ext cx="2154074" cy="24475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1044111" y="1034274"/>
            <a:ext cx="7055778" cy="3922878"/>
          </a:xfrm>
          <a:prstGeom prst="rect">
            <a:avLst/>
          </a:prstGeom>
        </p:spPr>
      </p:pic>
    </p:spTree>
    <p:extLst>
      <p:ext uri="{BB962C8B-B14F-4D97-AF65-F5344CB8AC3E}">
        <p14:creationId xmlns:p14="http://schemas.microsoft.com/office/powerpoint/2010/main" val="17224325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4" name="Google Shape;104;p25"/>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3000" dirty="0" smtClean="0">
                <a:solidFill>
                  <a:srgbClr val="000000"/>
                </a:solidFill>
                <a:latin typeface="Arial"/>
                <a:ea typeface="Arial"/>
                <a:cs typeface="Arial"/>
                <a:sym typeface="Arial"/>
              </a:rPr>
              <a:t>Welcome to the Transcribe-a-thon!</a:t>
            </a:r>
            <a:endParaRPr lang="en-US" sz="3000" dirty="0" smtClean="0">
              <a:solidFill>
                <a:schemeClr val="accent2"/>
              </a:solidFill>
              <a:latin typeface="Arial"/>
              <a:ea typeface="Arial"/>
              <a:cs typeface="Arial"/>
              <a:sym typeface="Arial"/>
            </a:endParaRPr>
          </a:p>
          <a:p>
            <a:pPr marL="0" lvl="0" indent="0" algn="l" rtl="0">
              <a:spcBef>
                <a:spcPts val="0"/>
              </a:spcBef>
              <a:spcAft>
                <a:spcPts val="0"/>
              </a:spcAft>
              <a:buNone/>
            </a:pPr>
            <a:endParaRPr dirty="0">
              <a:solidFill>
                <a:srgbClr val="000000"/>
              </a:solidFill>
              <a:latin typeface="Arial"/>
              <a:ea typeface="Arial"/>
              <a:cs typeface="Arial"/>
              <a:sym typeface="Arial"/>
            </a:endParaRPr>
          </a:p>
          <a:p>
            <a:pPr marL="0" lvl="0" indent="0" algn="l" rtl="0">
              <a:spcBef>
                <a:spcPts val="0"/>
              </a:spcBef>
              <a:spcAft>
                <a:spcPts val="0"/>
              </a:spcAft>
              <a:buNone/>
            </a:pPr>
            <a:endParaRPr sz="3000" dirty="0">
              <a:solidFill>
                <a:srgbClr val="000000"/>
              </a:solidFill>
              <a:latin typeface="Arial"/>
              <a:ea typeface="Arial"/>
              <a:cs typeface="Arial"/>
              <a:sym typeface="Arial"/>
            </a:endParaRPr>
          </a:p>
        </p:txBody>
      </p:sp>
      <p:sp>
        <p:nvSpPr>
          <p:cNvPr id="105" name="Google Shape;105;p25"/>
          <p:cNvSpPr/>
          <p:nvPr/>
        </p:nvSpPr>
        <p:spPr>
          <a:xfrm>
            <a:off x="9309469" y="2845800"/>
            <a:ext cx="247500" cy="240300"/>
          </a:xfrm>
          <a:prstGeom prst="ellipse">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5"/>
          <p:cNvSpPr/>
          <p:nvPr/>
        </p:nvSpPr>
        <p:spPr>
          <a:xfrm>
            <a:off x="-152406" y="2845800"/>
            <a:ext cx="247500" cy="240300"/>
          </a:xfrm>
          <a:prstGeom prst="ellipse">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5"/>
          <p:cNvSpPr/>
          <p:nvPr/>
        </p:nvSpPr>
        <p:spPr>
          <a:xfrm>
            <a:off x="7067550" y="2769600"/>
            <a:ext cx="247500" cy="240300"/>
          </a:xfrm>
          <a:prstGeom prst="ellipse">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5"/>
          <p:cNvSpPr/>
          <p:nvPr/>
        </p:nvSpPr>
        <p:spPr>
          <a:xfrm>
            <a:off x="7424506" y="2693400"/>
            <a:ext cx="433200" cy="426300"/>
          </a:xfrm>
          <a:prstGeom prst="ellipse">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5"/>
          <p:cNvSpPr/>
          <p:nvPr/>
        </p:nvSpPr>
        <p:spPr>
          <a:xfrm>
            <a:off x="7933825" y="2845800"/>
            <a:ext cx="247500" cy="240300"/>
          </a:xfrm>
          <a:prstGeom prst="ellipse">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5"/>
          <p:cNvSpPr/>
          <p:nvPr/>
        </p:nvSpPr>
        <p:spPr>
          <a:xfrm>
            <a:off x="8257450" y="2769600"/>
            <a:ext cx="542700" cy="525900"/>
          </a:xfrm>
          <a:prstGeom prst="ellipse">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5"/>
          <p:cNvSpPr/>
          <p:nvPr/>
        </p:nvSpPr>
        <p:spPr>
          <a:xfrm>
            <a:off x="8876329" y="2769600"/>
            <a:ext cx="247500" cy="240300"/>
          </a:xfrm>
          <a:prstGeom prst="ellipse">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p:cNvSpPr>
            <a:spLocks noGrp="1"/>
          </p:cNvSpPr>
          <p:nvPr>
            <p:ph type="ctrTitle"/>
          </p:nvPr>
        </p:nvSpPr>
        <p:spPr/>
        <p:txBody>
          <a:bodyPr/>
          <a:lstStyle/>
          <a:p>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154" y="192387"/>
            <a:ext cx="8639175" cy="2438400"/>
          </a:xfrm>
          <a:prstGeom prst="rect">
            <a:avLst/>
          </a:prstGeom>
        </p:spPr>
      </p:pic>
    </p:spTree>
    <p:extLst>
      <p:ext uri="{BB962C8B-B14F-4D97-AF65-F5344CB8AC3E}">
        <p14:creationId xmlns:p14="http://schemas.microsoft.com/office/powerpoint/2010/main" val="18354617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9600" dirty="0" smtClean="0">
                <a:latin typeface="+mj-lt"/>
              </a:rPr>
              <a:t>Let’s do this!</a:t>
            </a:r>
            <a:endParaRPr lang="en-US" sz="9600" dirty="0">
              <a:latin typeface="+mj-lt"/>
            </a:endParaRPr>
          </a:p>
        </p:txBody>
      </p:sp>
      <p:sp>
        <p:nvSpPr>
          <p:cNvPr id="10" name="Text Placeholder 9"/>
          <p:cNvSpPr>
            <a:spLocks noGrp="1"/>
          </p:cNvSpPr>
          <p:nvPr>
            <p:ph type="body" idx="1"/>
          </p:nvPr>
        </p:nvSpPr>
        <p:spPr/>
        <p:txBody>
          <a:bodyPr/>
          <a:lstStyle/>
          <a:p>
            <a:pPr marL="114300" indent="0">
              <a:buNone/>
            </a:pPr>
            <a:r>
              <a:rPr lang="en-US" sz="5400" b="1" dirty="0" smtClean="0"/>
              <a:t>https://crowd.loc.gov</a:t>
            </a:r>
            <a:endParaRPr lang="en-US" sz="5400" b="1" dirty="0"/>
          </a:p>
        </p:txBody>
      </p:sp>
    </p:spTree>
    <p:extLst>
      <p:ext uri="{BB962C8B-B14F-4D97-AF65-F5344CB8AC3E}">
        <p14:creationId xmlns:p14="http://schemas.microsoft.com/office/powerpoint/2010/main" val="26971474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6263" y="223677"/>
            <a:ext cx="4045200" cy="2111516"/>
          </a:xfrm>
        </p:spPr>
        <p:txBody>
          <a:bodyPr/>
          <a:lstStyle/>
          <a:p>
            <a:r>
              <a:rPr lang="en-US" sz="5400" b="1" dirty="0" smtClean="0">
                <a:solidFill>
                  <a:srgbClr val="F05936"/>
                </a:solidFill>
              </a:rPr>
              <a:t>Thank you for coming!</a:t>
            </a:r>
            <a:endParaRPr lang="en-US" sz="5400" b="1" i="1" dirty="0">
              <a:solidFill>
                <a:srgbClr val="F05936"/>
              </a:solidFill>
            </a:endParaRPr>
          </a:p>
        </p:txBody>
      </p:sp>
      <p:sp>
        <p:nvSpPr>
          <p:cNvPr id="6" name="Text Placeholder 5"/>
          <p:cNvSpPr>
            <a:spLocks noGrp="1"/>
          </p:cNvSpPr>
          <p:nvPr>
            <p:ph type="body" idx="2"/>
          </p:nvPr>
        </p:nvSpPr>
        <p:spPr>
          <a:xfrm>
            <a:off x="4890052" y="724200"/>
            <a:ext cx="3945836" cy="3695100"/>
          </a:xfrm>
        </p:spPr>
        <p:txBody>
          <a:bodyPr/>
          <a:lstStyle/>
          <a:p>
            <a:pPr marL="114300" indent="0">
              <a:buNone/>
            </a:pPr>
            <a:endParaRPr lang="en-US" sz="2000" dirty="0">
              <a:solidFill>
                <a:schemeClr val="bg1"/>
              </a:solidFill>
            </a:endParaRPr>
          </a:p>
          <a:p>
            <a:pPr marL="114300" indent="0">
              <a:buNone/>
            </a:pPr>
            <a:r>
              <a:rPr lang="en-US" sz="2000" b="1" dirty="0" smtClean="0">
                <a:solidFill>
                  <a:schemeClr val="bg1"/>
                </a:solidFill>
              </a:rPr>
              <a:t>History Hub Discussion Forum:</a:t>
            </a:r>
          </a:p>
          <a:p>
            <a:pPr marL="114300" indent="0">
              <a:buNone/>
            </a:pPr>
            <a:r>
              <a:rPr lang="en-US" sz="2000" dirty="0" smtClean="0">
                <a:solidFill>
                  <a:schemeClr val="bg1"/>
                </a:solidFill>
              </a:rPr>
              <a:t>historyhub.history.gov/</a:t>
            </a:r>
          </a:p>
          <a:p>
            <a:pPr marL="114300" indent="0">
              <a:buNone/>
            </a:pPr>
            <a:r>
              <a:rPr lang="en-US" sz="2000" dirty="0" smtClean="0">
                <a:solidFill>
                  <a:schemeClr val="bg1"/>
                </a:solidFill>
              </a:rPr>
              <a:t>community/crowd-</a:t>
            </a:r>
            <a:r>
              <a:rPr lang="en-US" sz="2000" dirty="0" err="1" smtClean="0">
                <a:solidFill>
                  <a:schemeClr val="bg1"/>
                </a:solidFill>
              </a:rPr>
              <a:t>loc</a:t>
            </a:r>
            <a:endParaRPr lang="en-US" sz="2000" dirty="0">
              <a:solidFill>
                <a:schemeClr val="bg1"/>
              </a:solidFill>
            </a:endParaRPr>
          </a:p>
          <a:p>
            <a:pPr marL="114300" indent="0">
              <a:buNone/>
            </a:pPr>
            <a:endParaRPr lang="en-US" sz="2000" b="1" dirty="0" smtClean="0">
              <a:solidFill>
                <a:schemeClr val="bg1"/>
              </a:solidFill>
            </a:endParaRPr>
          </a:p>
          <a:p>
            <a:pPr marL="114300" indent="0">
              <a:buNone/>
            </a:pPr>
            <a:r>
              <a:rPr lang="en-US" sz="2000" b="1" dirty="0" smtClean="0">
                <a:solidFill>
                  <a:schemeClr val="bg1"/>
                </a:solidFill>
              </a:rPr>
              <a:t>Email</a:t>
            </a:r>
            <a:r>
              <a:rPr lang="en-US" sz="2000" b="1" dirty="0">
                <a:solidFill>
                  <a:schemeClr val="bg1"/>
                </a:solidFill>
              </a:rPr>
              <a:t>:</a:t>
            </a:r>
          </a:p>
          <a:p>
            <a:pPr marL="114300" indent="0">
              <a:buNone/>
            </a:pPr>
            <a:r>
              <a:rPr lang="en-US" sz="2000" dirty="0">
                <a:solidFill>
                  <a:schemeClr val="bg1"/>
                </a:solidFill>
              </a:rPr>
              <a:t>Crowd@loc.gov</a:t>
            </a:r>
          </a:p>
          <a:p>
            <a:pPr marL="114300" indent="0">
              <a:buNone/>
            </a:pPr>
            <a:endParaRPr lang="en-US" sz="2000" dirty="0">
              <a:solidFill>
                <a:schemeClr val="bg1"/>
              </a:solidFill>
            </a:endParaRPr>
          </a:p>
          <a:p>
            <a:pPr marL="114300" indent="0">
              <a:buNone/>
            </a:pPr>
            <a:r>
              <a:rPr lang="en-US" sz="2000" b="1" dirty="0">
                <a:solidFill>
                  <a:schemeClr val="bg1"/>
                </a:solidFill>
              </a:rPr>
              <a:t>Twitter:</a:t>
            </a:r>
          </a:p>
          <a:p>
            <a:pPr marL="114300" indent="0">
              <a:buNone/>
            </a:pPr>
            <a:r>
              <a:rPr lang="en-US" sz="2000" dirty="0">
                <a:solidFill>
                  <a:schemeClr val="bg1"/>
                </a:solidFill>
              </a:rPr>
              <a:t>@</a:t>
            </a:r>
            <a:r>
              <a:rPr lang="en-US" sz="2000" dirty="0" err="1" smtClean="0">
                <a:solidFill>
                  <a:schemeClr val="bg1"/>
                </a:solidFill>
              </a:rPr>
              <a:t>Crowd_LOC</a:t>
            </a:r>
            <a:endParaRPr lang="en-US" sz="2000" dirty="0" smtClean="0">
              <a:solidFill>
                <a:schemeClr val="bg1"/>
              </a:solidFill>
            </a:endParaRPr>
          </a:p>
          <a:p>
            <a:pPr marL="114300" indent="0">
              <a:buNone/>
            </a:pPr>
            <a:endParaRPr lang="en-US" sz="2000" dirty="0">
              <a:solidFill>
                <a:schemeClr val="bg1"/>
              </a:solidFill>
            </a:endParaRPr>
          </a:p>
          <a:p>
            <a:pPr marL="114300" indent="0">
              <a:buNone/>
            </a:pPr>
            <a:r>
              <a:rPr lang="en-US" sz="2000" b="1" dirty="0" smtClean="0">
                <a:solidFill>
                  <a:schemeClr val="bg1"/>
                </a:solidFill>
              </a:rPr>
              <a:t>Newsletter: </a:t>
            </a:r>
            <a:r>
              <a:rPr lang="en-US" sz="2000" dirty="0" smtClean="0">
                <a:solidFill>
                  <a:schemeClr val="bg1"/>
                </a:solidFill>
              </a:rPr>
              <a:t>sign up at bottom of any By the People page</a:t>
            </a:r>
          </a:p>
          <a:p>
            <a:pPr marL="114300" indent="0">
              <a:buNone/>
            </a:pPr>
            <a:endParaRPr lang="en-US" dirty="0"/>
          </a:p>
        </p:txBody>
      </p:sp>
      <p:sp>
        <p:nvSpPr>
          <p:cNvPr id="8" name="Title 3"/>
          <p:cNvSpPr txBox="1">
            <a:spLocks/>
          </p:cNvSpPr>
          <p:nvPr/>
        </p:nvSpPr>
        <p:spPr>
          <a:xfrm>
            <a:off x="256263" y="2385416"/>
            <a:ext cx="4045200" cy="2042843"/>
          </a:xfrm>
          <a:prstGeom prst="rect">
            <a:avLst/>
          </a:prstGeom>
          <a:noFill/>
          <a:ln>
            <a:noFill/>
          </a:ln>
        </p:spPr>
        <p:txBody>
          <a:bodyPr spcFirstLastPara="1" wrap="square" lIns="91425" tIns="91425" rIns="91425" bIns="91425" anchor="b"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200"/>
              <a:buFont typeface="Proxima Nova"/>
              <a:buNone/>
              <a:defRPr sz="4200" b="0" i="0" u="none" strike="noStrike" cap="none">
                <a:solidFill>
                  <a:schemeClr val="dk1"/>
                </a:solidFill>
                <a:latin typeface="Proxima Nova"/>
                <a:ea typeface="Proxima Nova"/>
                <a:cs typeface="Proxima Nova"/>
                <a:sym typeface="Proxima Nova"/>
              </a:defRPr>
            </a:lvl1pPr>
            <a:lvl2pPr marR="0" lvl="1" algn="ctr" rtl="0">
              <a:lnSpc>
                <a:spcPct val="100000"/>
              </a:lnSpc>
              <a:spcBef>
                <a:spcPts val="0"/>
              </a:spcBef>
              <a:spcAft>
                <a:spcPts val="0"/>
              </a:spcAft>
              <a:buClr>
                <a:schemeClr val="dk1"/>
              </a:buClr>
              <a:buSzPts val="4200"/>
              <a:buFont typeface="Proxima Nova"/>
              <a:buNone/>
              <a:defRPr sz="4200" b="0" i="0" u="none" strike="noStrike" cap="none">
                <a:solidFill>
                  <a:schemeClr val="dk1"/>
                </a:solidFill>
                <a:latin typeface="Proxima Nova"/>
                <a:ea typeface="Proxima Nova"/>
                <a:cs typeface="Proxima Nova"/>
                <a:sym typeface="Proxima Nova"/>
              </a:defRPr>
            </a:lvl2pPr>
            <a:lvl3pPr marR="0" lvl="2" algn="ctr" rtl="0">
              <a:lnSpc>
                <a:spcPct val="100000"/>
              </a:lnSpc>
              <a:spcBef>
                <a:spcPts val="0"/>
              </a:spcBef>
              <a:spcAft>
                <a:spcPts val="0"/>
              </a:spcAft>
              <a:buClr>
                <a:schemeClr val="dk1"/>
              </a:buClr>
              <a:buSzPts val="4200"/>
              <a:buFont typeface="Proxima Nova"/>
              <a:buNone/>
              <a:defRPr sz="4200" b="0" i="0" u="none" strike="noStrike" cap="none">
                <a:solidFill>
                  <a:schemeClr val="dk1"/>
                </a:solidFill>
                <a:latin typeface="Proxima Nova"/>
                <a:ea typeface="Proxima Nova"/>
                <a:cs typeface="Proxima Nova"/>
                <a:sym typeface="Proxima Nova"/>
              </a:defRPr>
            </a:lvl3pPr>
            <a:lvl4pPr marR="0" lvl="3" algn="ctr" rtl="0">
              <a:lnSpc>
                <a:spcPct val="100000"/>
              </a:lnSpc>
              <a:spcBef>
                <a:spcPts val="0"/>
              </a:spcBef>
              <a:spcAft>
                <a:spcPts val="0"/>
              </a:spcAft>
              <a:buClr>
                <a:schemeClr val="dk1"/>
              </a:buClr>
              <a:buSzPts val="4200"/>
              <a:buFont typeface="Proxima Nova"/>
              <a:buNone/>
              <a:defRPr sz="4200" b="0" i="0" u="none" strike="noStrike" cap="none">
                <a:solidFill>
                  <a:schemeClr val="dk1"/>
                </a:solidFill>
                <a:latin typeface="Proxima Nova"/>
                <a:ea typeface="Proxima Nova"/>
                <a:cs typeface="Proxima Nova"/>
                <a:sym typeface="Proxima Nova"/>
              </a:defRPr>
            </a:lvl4pPr>
            <a:lvl5pPr marR="0" lvl="4" algn="ctr" rtl="0">
              <a:lnSpc>
                <a:spcPct val="100000"/>
              </a:lnSpc>
              <a:spcBef>
                <a:spcPts val="0"/>
              </a:spcBef>
              <a:spcAft>
                <a:spcPts val="0"/>
              </a:spcAft>
              <a:buClr>
                <a:schemeClr val="dk1"/>
              </a:buClr>
              <a:buSzPts val="4200"/>
              <a:buFont typeface="Proxima Nova"/>
              <a:buNone/>
              <a:defRPr sz="4200" b="0" i="0" u="none" strike="noStrike" cap="none">
                <a:solidFill>
                  <a:schemeClr val="dk1"/>
                </a:solidFill>
                <a:latin typeface="Proxima Nova"/>
                <a:ea typeface="Proxima Nova"/>
                <a:cs typeface="Proxima Nova"/>
                <a:sym typeface="Proxima Nova"/>
              </a:defRPr>
            </a:lvl5pPr>
            <a:lvl6pPr marR="0" lvl="5" algn="ctr" rtl="0">
              <a:lnSpc>
                <a:spcPct val="100000"/>
              </a:lnSpc>
              <a:spcBef>
                <a:spcPts val="0"/>
              </a:spcBef>
              <a:spcAft>
                <a:spcPts val="0"/>
              </a:spcAft>
              <a:buClr>
                <a:schemeClr val="dk1"/>
              </a:buClr>
              <a:buSzPts val="4200"/>
              <a:buFont typeface="Proxima Nova"/>
              <a:buNone/>
              <a:defRPr sz="4200" b="0" i="0" u="none" strike="noStrike" cap="none">
                <a:solidFill>
                  <a:schemeClr val="dk1"/>
                </a:solidFill>
                <a:latin typeface="Proxima Nova"/>
                <a:ea typeface="Proxima Nova"/>
                <a:cs typeface="Proxima Nova"/>
                <a:sym typeface="Proxima Nova"/>
              </a:defRPr>
            </a:lvl6pPr>
            <a:lvl7pPr marR="0" lvl="6" algn="ctr" rtl="0">
              <a:lnSpc>
                <a:spcPct val="100000"/>
              </a:lnSpc>
              <a:spcBef>
                <a:spcPts val="0"/>
              </a:spcBef>
              <a:spcAft>
                <a:spcPts val="0"/>
              </a:spcAft>
              <a:buClr>
                <a:schemeClr val="dk1"/>
              </a:buClr>
              <a:buSzPts val="4200"/>
              <a:buFont typeface="Proxima Nova"/>
              <a:buNone/>
              <a:defRPr sz="4200" b="0" i="0" u="none" strike="noStrike" cap="none">
                <a:solidFill>
                  <a:schemeClr val="dk1"/>
                </a:solidFill>
                <a:latin typeface="Proxima Nova"/>
                <a:ea typeface="Proxima Nova"/>
                <a:cs typeface="Proxima Nova"/>
                <a:sym typeface="Proxima Nova"/>
              </a:defRPr>
            </a:lvl7pPr>
            <a:lvl8pPr marR="0" lvl="7" algn="ctr" rtl="0">
              <a:lnSpc>
                <a:spcPct val="100000"/>
              </a:lnSpc>
              <a:spcBef>
                <a:spcPts val="0"/>
              </a:spcBef>
              <a:spcAft>
                <a:spcPts val="0"/>
              </a:spcAft>
              <a:buClr>
                <a:schemeClr val="dk1"/>
              </a:buClr>
              <a:buSzPts val="4200"/>
              <a:buFont typeface="Proxima Nova"/>
              <a:buNone/>
              <a:defRPr sz="4200" b="0" i="0" u="none" strike="noStrike" cap="none">
                <a:solidFill>
                  <a:schemeClr val="dk1"/>
                </a:solidFill>
                <a:latin typeface="Proxima Nova"/>
                <a:ea typeface="Proxima Nova"/>
                <a:cs typeface="Proxima Nova"/>
                <a:sym typeface="Proxima Nova"/>
              </a:defRPr>
            </a:lvl8pPr>
            <a:lvl9pPr marR="0" lvl="8" algn="ctr" rtl="0">
              <a:lnSpc>
                <a:spcPct val="100000"/>
              </a:lnSpc>
              <a:spcBef>
                <a:spcPts val="0"/>
              </a:spcBef>
              <a:spcAft>
                <a:spcPts val="0"/>
              </a:spcAft>
              <a:buClr>
                <a:schemeClr val="dk1"/>
              </a:buClr>
              <a:buSzPts val="4200"/>
              <a:buFont typeface="Proxima Nova"/>
              <a:buNone/>
              <a:defRPr sz="4200" b="0" i="0" u="none" strike="noStrike" cap="none">
                <a:solidFill>
                  <a:schemeClr val="dk1"/>
                </a:solidFill>
                <a:latin typeface="Proxima Nova"/>
                <a:ea typeface="Proxima Nova"/>
                <a:cs typeface="Proxima Nova"/>
                <a:sym typeface="Proxima Nova"/>
              </a:defRPr>
            </a:lvl9pPr>
          </a:lstStyle>
          <a:p>
            <a:r>
              <a:rPr lang="en-US" sz="3600" dirty="0" smtClean="0"/>
              <a:t>Stay connected and involved with </a:t>
            </a:r>
            <a:br>
              <a:rPr lang="en-US" sz="3600" dirty="0" smtClean="0"/>
            </a:br>
            <a:r>
              <a:rPr lang="en-US" sz="3600" b="1" i="1" dirty="0" smtClean="0"/>
              <a:t>By the People</a:t>
            </a:r>
            <a:r>
              <a:rPr lang="en-US" sz="3600" dirty="0" smtClean="0"/>
              <a:t>:</a:t>
            </a:r>
            <a:endParaRPr lang="en-US" sz="3600" dirty="0"/>
          </a:p>
        </p:txBody>
      </p:sp>
    </p:spTree>
    <p:extLst>
      <p:ext uri="{BB962C8B-B14F-4D97-AF65-F5344CB8AC3E}">
        <p14:creationId xmlns:p14="http://schemas.microsoft.com/office/powerpoint/2010/main" val="27149819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Agenda</a:t>
            </a:r>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idx="2"/>
          </p:nvPr>
        </p:nvSpPr>
        <p:spPr>
          <a:xfrm>
            <a:off x="4939500" y="724200"/>
            <a:ext cx="3637970" cy="3695100"/>
          </a:xfrm>
        </p:spPr>
        <p:txBody>
          <a:bodyPr/>
          <a:lstStyle/>
          <a:p>
            <a:pPr>
              <a:spcAft>
                <a:spcPts val="600"/>
              </a:spcAft>
            </a:pPr>
            <a:r>
              <a:rPr lang="en-US" dirty="0" smtClean="0"/>
              <a:t>Introduction to crowdsourcing and </a:t>
            </a:r>
            <a:r>
              <a:rPr lang="en-US" i="1" dirty="0" smtClean="0"/>
              <a:t>By </a:t>
            </a:r>
            <a:r>
              <a:rPr lang="en-US" i="1" dirty="0"/>
              <a:t>the People </a:t>
            </a:r>
          </a:p>
          <a:p>
            <a:pPr>
              <a:spcAft>
                <a:spcPts val="600"/>
              </a:spcAft>
            </a:pPr>
            <a:r>
              <a:rPr lang="en-US" dirty="0" smtClean="0"/>
              <a:t>How to contribute</a:t>
            </a:r>
          </a:p>
          <a:p>
            <a:pPr>
              <a:spcAft>
                <a:spcPts val="600"/>
              </a:spcAft>
            </a:pPr>
            <a:r>
              <a:rPr lang="en-US" dirty="0" smtClean="0"/>
              <a:t>Let’s try it!</a:t>
            </a:r>
            <a:endParaRPr lang="en-US" dirty="0"/>
          </a:p>
        </p:txBody>
      </p:sp>
    </p:spTree>
    <p:extLst>
      <p:ext uri="{BB962C8B-B14F-4D97-AF65-F5344CB8AC3E}">
        <p14:creationId xmlns:p14="http://schemas.microsoft.com/office/powerpoint/2010/main" val="39720507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sz="3600" b="1" dirty="0" smtClean="0">
                <a:solidFill>
                  <a:srgbClr val="F05936"/>
                </a:solidFill>
              </a:rPr>
              <a:t>Crowdsourcing: A definition</a:t>
            </a:r>
            <a:endParaRPr lang="en-US" b="1" dirty="0">
              <a:solidFill>
                <a:schemeClr val="bg1"/>
              </a:solidFill>
            </a:endParaRPr>
          </a:p>
        </p:txBody>
      </p:sp>
      <p:sp useBgFill="1">
        <p:nvSpPr>
          <p:cNvPr id="3" name="Text Placeholder 2"/>
          <p:cNvSpPr>
            <a:spLocks noGrp="1"/>
          </p:cNvSpPr>
          <p:nvPr>
            <p:ph type="body" idx="1"/>
          </p:nvPr>
        </p:nvSpPr>
        <p:spPr>
          <a:xfrm>
            <a:off x="311700" y="1152475"/>
            <a:ext cx="8053702" cy="1998131"/>
          </a:xfrm>
        </p:spPr>
        <p:txBody>
          <a:bodyPr/>
          <a:lstStyle/>
          <a:p>
            <a:pPr marL="114300" indent="0">
              <a:buNone/>
            </a:pPr>
            <a:r>
              <a:rPr lang="en-GB" sz="2400" dirty="0" smtClean="0">
                <a:solidFill>
                  <a:schemeClr val="tx1"/>
                </a:solidFill>
              </a:rPr>
              <a:t>A form of engagement with cultural heritage that contributes toward a shared, significant goal or research area, by asking the public to undertake tasks that cannot be done automatically, in an environment where the tasks, goals (or both) provide inherent rewards for participation.”</a:t>
            </a:r>
            <a:endParaRPr lang="en-GB" sz="2400" dirty="0">
              <a:solidFill>
                <a:schemeClr val="tx1"/>
              </a:solidFill>
            </a:endParaRPr>
          </a:p>
          <a:p>
            <a:endParaRPr lang="en-US" sz="2600" dirty="0">
              <a:solidFill>
                <a:schemeClr val="tx1"/>
              </a:solidFill>
            </a:endParaRPr>
          </a:p>
        </p:txBody>
      </p:sp>
      <p:sp>
        <p:nvSpPr>
          <p:cNvPr id="4" name="TextBox 3"/>
          <p:cNvSpPr txBox="1"/>
          <p:nvPr/>
        </p:nvSpPr>
        <p:spPr>
          <a:xfrm>
            <a:off x="3824577" y="3558156"/>
            <a:ext cx="5319423" cy="1077218"/>
          </a:xfrm>
          <a:prstGeom prst="rect">
            <a:avLst/>
          </a:prstGeom>
          <a:noFill/>
        </p:spPr>
        <p:txBody>
          <a:bodyPr wrap="square" rtlCol="0">
            <a:spAutoFit/>
          </a:bodyPr>
          <a:lstStyle/>
          <a:p>
            <a:r>
              <a:rPr lang="en-US" sz="2000" dirty="0" smtClean="0"/>
              <a:t>Dr. Mia Ridge</a:t>
            </a:r>
            <a:r>
              <a:rPr lang="en-US" sz="2000" dirty="0"/>
              <a:t>, Digital </a:t>
            </a:r>
            <a:r>
              <a:rPr lang="en-US" sz="2000" dirty="0" smtClean="0"/>
              <a:t>Curator, </a:t>
            </a:r>
          </a:p>
          <a:p>
            <a:r>
              <a:rPr lang="en-US" sz="2000" dirty="0" smtClean="0"/>
              <a:t>British Library </a:t>
            </a:r>
            <a:r>
              <a:rPr lang="en-US" sz="2000" dirty="0"/>
              <a:t>Digital Scholarship </a:t>
            </a:r>
            <a:r>
              <a:rPr lang="en-US" sz="2000" dirty="0" smtClean="0"/>
              <a:t>team</a:t>
            </a:r>
            <a:endParaRPr lang="en-US" sz="1200" dirty="0"/>
          </a:p>
          <a:p>
            <a:r>
              <a:rPr lang="en-US" sz="1200" dirty="0" smtClean="0"/>
              <a:t>“From </a:t>
            </a:r>
            <a:r>
              <a:rPr lang="en-US" sz="1200" dirty="0"/>
              <a:t>Tagging to Theorizing: Deepening Engagement with Cultural Heritage through Crowdsourcing.” </a:t>
            </a:r>
            <a:r>
              <a:rPr lang="en-US" sz="1200" dirty="0" smtClean="0"/>
              <a:t>2013, </a:t>
            </a:r>
            <a:r>
              <a:rPr lang="en-US" sz="1200" i="1" dirty="0" smtClean="0"/>
              <a:t>Curator</a:t>
            </a:r>
            <a:r>
              <a:rPr lang="en-US" sz="1200" i="1" dirty="0"/>
              <a:t>: The Museum </a:t>
            </a:r>
            <a:r>
              <a:rPr lang="en-US" sz="1200" i="1" dirty="0" smtClean="0"/>
              <a:t>Journal</a:t>
            </a:r>
            <a:r>
              <a:rPr lang="en-US" sz="1200" dirty="0" smtClean="0"/>
              <a:t>, p. 437</a:t>
            </a:r>
            <a:endParaRPr lang="en-US" sz="1200" dirty="0"/>
          </a:p>
        </p:txBody>
      </p:sp>
    </p:spTree>
    <p:extLst>
      <p:ext uri="{BB962C8B-B14F-4D97-AF65-F5344CB8AC3E}">
        <p14:creationId xmlns:p14="http://schemas.microsoft.com/office/powerpoint/2010/main" val="487527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b="1" dirty="0" smtClean="0">
                <a:solidFill>
                  <a:srgbClr val="F05936"/>
                </a:solidFill>
                <a:latin typeface="Arial"/>
                <a:ea typeface="Arial"/>
                <a:cs typeface="Arial"/>
                <a:sym typeface="Arial"/>
              </a:rPr>
              <a:t>What does it mean?</a:t>
            </a:r>
            <a:endParaRPr sz="3600" b="1" dirty="0">
              <a:solidFill>
                <a:srgbClr val="F05936"/>
              </a:solidFill>
              <a:latin typeface="Arial"/>
              <a:ea typeface="Arial"/>
              <a:cs typeface="Arial"/>
              <a:sym typeface="Arial"/>
            </a:endParaRPr>
          </a:p>
        </p:txBody>
      </p:sp>
      <p:sp>
        <p:nvSpPr>
          <p:cNvPr id="149" name="Google Shape;149;p29"/>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2800" dirty="0">
                <a:solidFill>
                  <a:srgbClr val="000000"/>
                </a:solidFill>
                <a:latin typeface="Arial"/>
                <a:ea typeface="Arial"/>
                <a:cs typeface="Arial"/>
                <a:sym typeface="Arial"/>
              </a:rPr>
              <a:t>Inviting the public to contribute and connect</a:t>
            </a:r>
            <a:endParaRPr sz="2800" dirty="0">
              <a:solidFill>
                <a:srgbClr val="000000"/>
              </a:solidFill>
              <a:latin typeface="Arial"/>
              <a:ea typeface="Arial"/>
              <a:cs typeface="Arial"/>
              <a:sym typeface="Arial"/>
            </a:endParaRPr>
          </a:p>
          <a:p>
            <a:pPr marL="508000" lvl="0" indent="-457200" algn="l" rtl="0">
              <a:spcBef>
                <a:spcPts val="0"/>
              </a:spcBef>
              <a:spcAft>
                <a:spcPts val="0"/>
              </a:spcAft>
              <a:buClr>
                <a:srgbClr val="000000"/>
              </a:buClr>
              <a:buSzPts val="2800"/>
              <a:buFont typeface="Wingdings" panose="05000000000000000000" pitchFamily="2" charset="2"/>
              <a:buChar char="Ø"/>
            </a:pPr>
            <a:r>
              <a:rPr lang="en" sz="2800" dirty="0">
                <a:solidFill>
                  <a:srgbClr val="000000"/>
                </a:solidFill>
                <a:latin typeface="Arial"/>
                <a:ea typeface="Arial"/>
                <a:cs typeface="Arial"/>
                <a:sym typeface="Arial"/>
              </a:rPr>
              <a:t>Collaborate toward a shared goal – increased access to and use of collections</a:t>
            </a:r>
            <a:endParaRPr sz="2800" dirty="0">
              <a:solidFill>
                <a:srgbClr val="000000"/>
              </a:solidFill>
              <a:latin typeface="Arial"/>
              <a:ea typeface="Arial"/>
              <a:cs typeface="Arial"/>
              <a:sym typeface="Arial"/>
            </a:endParaRPr>
          </a:p>
          <a:p>
            <a:pPr marL="508000" lvl="0" indent="-457200" algn="l" rtl="0">
              <a:spcBef>
                <a:spcPts val="0"/>
              </a:spcBef>
              <a:spcAft>
                <a:spcPts val="0"/>
              </a:spcAft>
              <a:buClr>
                <a:srgbClr val="000000"/>
              </a:buClr>
              <a:buSzPts val="2800"/>
              <a:buFont typeface="Wingdings" panose="05000000000000000000" pitchFamily="2" charset="2"/>
              <a:buChar char="Ø"/>
            </a:pPr>
            <a:r>
              <a:rPr lang="en" sz="2800" dirty="0">
                <a:solidFill>
                  <a:srgbClr val="000000"/>
                </a:solidFill>
                <a:latin typeface="Arial"/>
                <a:ea typeface="Arial"/>
                <a:cs typeface="Arial"/>
                <a:sym typeface="Arial"/>
              </a:rPr>
              <a:t>Take part in discovery, learning, problem-solving, knowledge-sharing, data generation, &amp; research</a:t>
            </a:r>
          </a:p>
          <a:p>
            <a:pPr marL="508000" indent="-457200">
              <a:buClr>
                <a:srgbClr val="000000"/>
              </a:buClr>
              <a:buSzPts val="2800"/>
              <a:buFont typeface="Wingdings" panose="05000000000000000000" pitchFamily="2" charset="2"/>
              <a:buChar char="Ø"/>
            </a:pPr>
            <a:r>
              <a:rPr lang="en-US" sz="2800" dirty="0">
                <a:solidFill>
                  <a:srgbClr val="000000"/>
                </a:solidFill>
                <a:latin typeface="Arial"/>
                <a:ea typeface="Arial"/>
                <a:cs typeface="Arial"/>
                <a:sym typeface="Arial"/>
              </a:rPr>
              <a:t>Volunteer when and where you can!</a:t>
            </a:r>
          </a:p>
          <a:p>
            <a:pPr marL="508000" lvl="0" indent="-457200" algn="l" rtl="0">
              <a:spcBef>
                <a:spcPts val="0"/>
              </a:spcBef>
              <a:spcAft>
                <a:spcPts val="0"/>
              </a:spcAft>
              <a:buClr>
                <a:srgbClr val="000000"/>
              </a:buClr>
              <a:buSzPts val="2800"/>
              <a:buFont typeface="Wingdings" panose="05000000000000000000" pitchFamily="2" charset="2"/>
              <a:buChar char="Ø"/>
            </a:pPr>
            <a:endParaRPr sz="2800" dirty="0">
              <a:solidFill>
                <a:srgbClr val="000000"/>
              </a:solidFill>
              <a:latin typeface="Arial"/>
              <a:ea typeface="Arial"/>
              <a:cs typeface="Arial"/>
              <a:sym typeface="Arial"/>
            </a:endParaRPr>
          </a:p>
          <a:p>
            <a:pPr marL="0" lvl="0" indent="0" algn="l" rtl="0">
              <a:spcBef>
                <a:spcPts val="0"/>
              </a:spcBef>
              <a:spcAft>
                <a:spcPts val="0"/>
              </a:spcAft>
              <a:buNone/>
            </a:pPr>
            <a:endParaRPr sz="2800"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769876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3" name="Google Shape;123;p27"/>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24" name="Google Shape;124;p27"/>
          <p:cNvPicPr preferRelativeResize="0"/>
          <p:nvPr/>
        </p:nvPicPr>
        <p:blipFill>
          <a:blip r:embed="rId3">
            <a:alphaModFix/>
            <a:extLst>
              <a:ext uri="{28A0092B-C50C-407E-A947-70E740481C1C}">
                <a14:useLocalDpi xmlns:a14="http://schemas.microsoft.com/office/drawing/2010/main" val="0"/>
              </a:ext>
            </a:extLst>
          </a:blip>
          <a:stretch>
            <a:fillRect/>
          </a:stretch>
        </p:blipFill>
        <p:spPr>
          <a:xfrm>
            <a:off x="95250" y="357188"/>
            <a:ext cx="8953500" cy="4429125"/>
          </a:xfrm>
          <a:prstGeom prst="rect">
            <a:avLst/>
          </a:prstGeom>
          <a:noFill/>
          <a:ln>
            <a:noFill/>
          </a:ln>
        </p:spPr>
      </p:pic>
      <p:sp>
        <p:nvSpPr>
          <p:cNvPr id="125" name="Google Shape;125;p27"/>
          <p:cNvSpPr txBox="1"/>
          <p:nvPr/>
        </p:nvSpPr>
        <p:spPr>
          <a:xfrm>
            <a:off x="3684425" y="4811903"/>
            <a:ext cx="58407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solidFill>
                  <a:schemeClr val="tx1"/>
                </a:solidFill>
                <a:latin typeface="Lato"/>
                <a:ea typeface="Lato"/>
                <a:cs typeface="Lato"/>
                <a:sym typeface="Lato"/>
              </a:rPr>
              <a:t>Other crowdsourcing: Superbowl 2014 reactions https://carto.com/gallery/twitter-superbowl/</a:t>
            </a:r>
            <a:endParaRPr sz="1000" dirty="0">
              <a:solidFill>
                <a:schemeClr val="tx1"/>
              </a:solidFill>
              <a:latin typeface="Lato"/>
              <a:ea typeface="Lato"/>
              <a:cs typeface="Lato"/>
              <a:sym typeface="Lato"/>
            </a:endParaRPr>
          </a:p>
        </p:txBody>
      </p:sp>
      <p:sp>
        <p:nvSpPr>
          <p:cNvPr id="126" name="Google Shape;126;p27"/>
          <p:cNvSpPr txBox="1"/>
          <p:nvPr/>
        </p:nvSpPr>
        <p:spPr>
          <a:xfrm>
            <a:off x="311700" y="3553025"/>
            <a:ext cx="8520600" cy="852300"/>
          </a:xfrm>
          <a:prstGeom prst="rect">
            <a:avLst/>
          </a:prstGeom>
          <a:solidFill>
            <a:srgbClr val="F05936">
              <a:alpha val="5461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a:solidFill>
                  <a:srgbClr val="FFFFFF"/>
                </a:solidFill>
              </a:rPr>
              <a:t>Crowdsourcing</a:t>
            </a:r>
            <a:endParaRPr sz="4800" b="1" dirty="0">
              <a:solidFill>
                <a:srgbClr val="FFFFFF"/>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b="1" i="1" dirty="0" smtClean="0">
                <a:solidFill>
                  <a:srgbClr val="F05936"/>
                </a:solidFill>
                <a:latin typeface="Arial"/>
                <a:ea typeface="Arial"/>
                <a:cs typeface="Arial"/>
                <a:sym typeface="Arial"/>
              </a:rPr>
              <a:t>By the People</a:t>
            </a:r>
            <a:endParaRPr sz="3600" b="1" i="1" dirty="0">
              <a:solidFill>
                <a:srgbClr val="F05936"/>
              </a:solidFill>
              <a:latin typeface="Arial"/>
              <a:ea typeface="Arial"/>
              <a:cs typeface="Arial"/>
              <a:sym typeface="Arial"/>
            </a:endParaRPr>
          </a:p>
        </p:txBody>
      </p:sp>
      <p:sp>
        <p:nvSpPr>
          <p:cNvPr id="149" name="Google Shape;149;p29"/>
          <p:cNvSpPr txBox="1">
            <a:spLocks noGrp="1"/>
          </p:cNvSpPr>
          <p:nvPr>
            <p:ph type="body" idx="1"/>
          </p:nvPr>
        </p:nvSpPr>
        <p:spPr>
          <a:prstGeom prst="rect">
            <a:avLst/>
          </a:prstGeom>
        </p:spPr>
        <p:txBody>
          <a:bodyPr spcFirstLastPara="1" wrap="square" lIns="91425" tIns="91425" rIns="91425" bIns="91425" anchor="t" anchorCtr="0">
            <a:noAutofit/>
          </a:bodyPr>
          <a:lstStyle/>
          <a:p>
            <a:pPr marL="0" indent="0">
              <a:buNone/>
            </a:pPr>
            <a:r>
              <a:rPr lang="en-US" sz="2800" dirty="0" smtClean="0">
                <a:solidFill>
                  <a:srgbClr val="000000"/>
                </a:solidFill>
                <a:latin typeface="Arial"/>
                <a:ea typeface="Arial"/>
                <a:cs typeface="Arial"/>
                <a:sym typeface="Arial"/>
              </a:rPr>
              <a:t>Project launched in October 2018, </a:t>
            </a:r>
            <a:r>
              <a:rPr lang="en-US" sz="2800" b="1" dirty="0" smtClean="0">
                <a:solidFill>
                  <a:srgbClr val="000000"/>
                </a:solidFill>
                <a:latin typeface="Arial"/>
                <a:ea typeface="Arial"/>
                <a:cs typeface="Arial"/>
                <a:sym typeface="Arial"/>
              </a:rPr>
              <a:t>inviting the public to transcribe and tag digitized Library of Congress collections </a:t>
            </a:r>
            <a:r>
              <a:rPr lang="en-US" sz="2800" dirty="0" smtClean="0">
                <a:solidFill>
                  <a:srgbClr val="000000"/>
                </a:solidFill>
                <a:latin typeface="Arial"/>
                <a:ea typeface="Arial"/>
                <a:cs typeface="Arial"/>
                <a:sym typeface="Arial"/>
              </a:rPr>
              <a:t>(mostly handwritten text) to make them:</a:t>
            </a:r>
          </a:p>
          <a:p>
            <a:pPr lvl="1" indent="-457200">
              <a:spcBef>
                <a:spcPts val="600"/>
              </a:spcBef>
            </a:pPr>
            <a:r>
              <a:rPr lang="en-US" sz="2400" dirty="0" smtClean="0">
                <a:solidFill>
                  <a:srgbClr val="000000"/>
                </a:solidFill>
                <a:latin typeface="Arial"/>
                <a:ea typeface="Arial"/>
                <a:cs typeface="Arial"/>
                <a:sym typeface="Arial"/>
              </a:rPr>
              <a:t>Keyword searchable</a:t>
            </a:r>
          </a:p>
          <a:p>
            <a:pPr lvl="1" indent="-457200">
              <a:spcBef>
                <a:spcPts val="600"/>
              </a:spcBef>
            </a:pPr>
            <a:r>
              <a:rPr lang="en-US" sz="2400" dirty="0" smtClean="0">
                <a:solidFill>
                  <a:srgbClr val="000000"/>
                </a:solidFill>
                <a:latin typeface="Arial"/>
                <a:ea typeface="Arial"/>
                <a:cs typeface="Arial"/>
                <a:sym typeface="Arial"/>
              </a:rPr>
              <a:t>Readable by individuals and accessibility technologies</a:t>
            </a:r>
          </a:p>
          <a:p>
            <a:pPr lvl="1" indent="-457200">
              <a:spcBef>
                <a:spcPts val="600"/>
              </a:spcBef>
            </a:pPr>
            <a:r>
              <a:rPr lang="en-US" sz="2400" dirty="0" smtClean="0">
                <a:solidFill>
                  <a:srgbClr val="000000"/>
                </a:solidFill>
                <a:latin typeface="Arial"/>
                <a:ea typeface="Arial"/>
                <a:cs typeface="Arial"/>
                <a:sym typeface="Arial"/>
              </a:rPr>
              <a:t>Available for textual analysis</a:t>
            </a:r>
          </a:p>
        </p:txBody>
      </p:sp>
    </p:spTree>
    <p:extLst>
      <p:ext uri="{BB962C8B-B14F-4D97-AF65-F5344CB8AC3E}">
        <p14:creationId xmlns:p14="http://schemas.microsoft.com/office/powerpoint/2010/main" val="2662932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3" name="Picture 2">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150" y="0"/>
            <a:ext cx="7865346" cy="5025224"/>
          </a:xfrm>
          <a:prstGeom prst="rect">
            <a:avLst/>
          </a:prstGeom>
        </p:spPr>
      </p:pic>
    </p:spTree>
    <p:extLst>
      <p:ext uri="{BB962C8B-B14F-4D97-AF65-F5344CB8AC3E}">
        <p14:creationId xmlns:p14="http://schemas.microsoft.com/office/powerpoint/2010/main" val="5036755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1636" y="0"/>
            <a:ext cx="7548875" cy="5049795"/>
          </a:xfrm>
          <a:prstGeom prst="rect">
            <a:avLst/>
          </a:prstGeom>
        </p:spPr>
      </p:pic>
    </p:spTree>
    <p:extLst>
      <p:ext uri="{BB962C8B-B14F-4D97-AF65-F5344CB8AC3E}">
        <p14:creationId xmlns:p14="http://schemas.microsoft.com/office/powerpoint/2010/main" val="829154735"/>
      </p:ext>
    </p:extLst>
  </p:cSld>
  <p:clrMapOvr>
    <a:masterClrMapping/>
  </p:clrMapOvr>
  <p:timing>
    <p:tnLst>
      <p:par>
        <p:cTn id="1" dur="indefinite" restart="never" nodeType="tmRoot"/>
      </p:par>
    </p:tnLst>
  </p:timing>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1822</TotalTime>
  <Words>1457</Words>
  <Application>Microsoft Office PowerPoint</Application>
  <PresentationFormat>On-screen Show (16:9)</PresentationFormat>
  <Paragraphs>93</Paragraphs>
  <Slides>21</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Times New Roman</vt:lpstr>
      <vt:lpstr>Lato</vt:lpstr>
      <vt:lpstr>Proxima Nova</vt:lpstr>
      <vt:lpstr>Wingdings</vt:lpstr>
      <vt:lpstr>Spearmint</vt:lpstr>
      <vt:lpstr>PowerPoint Presentation</vt:lpstr>
      <vt:lpstr>PowerPoint Presentation</vt:lpstr>
      <vt:lpstr>Today’s Agenda</vt:lpstr>
      <vt:lpstr>Crowdsourcing: A definition</vt:lpstr>
      <vt:lpstr>What does it mean?</vt:lpstr>
      <vt:lpstr>PowerPoint Presentation</vt:lpstr>
      <vt:lpstr>By the People</vt:lpstr>
      <vt:lpstr>PowerPoint Presentation</vt:lpstr>
      <vt:lpstr>PowerPoint Presentation</vt:lpstr>
      <vt:lpstr>Mary Church Terrell Papers</vt:lpstr>
      <vt:lpstr>PowerPoint Presentation</vt:lpstr>
      <vt:lpstr>PowerPoint Presentation</vt:lpstr>
      <vt:lpstr>PowerPoint Presentation</vt:lpstr>
      <vt:lpstr>Transcription style guide</vt:lpstr>
      <vt:lpstr>PowerPoint Presentation</vt:lpstr>
      <vt:lpstr>PowerPoint Presentation</vt:lpstr>
      <vt:lpstr>PowerPoint Presentation</vt:lpstr>
      <vt:lpstr>PowerPoint Presentation</vt:lpstr>
      <vt:lpstr>PowerPoint Presentation</vt:lpstr>
      <vt:lpstr>Let’s do this!</vt:lpstr>
      <vt:lpstr>Thank you for coming!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Make Your Mark</dc:title>
  <dc:creator>Meghan Ferriter</dc:creator>
  <cp:lastModifiedBy>Lauren Algee</cp:lastModifiedBy>
  <cp:revision>86</cp:revision>
  <dcterms:modified xsi:type="dcterms:W3CDTF">2019-04-03T21:45:48Z</dcterms:modified>
</cp:coreProperties>
</file>